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2" roundtripDataSignature="AMtx7mivAYoSKs9Hd5bG8Vz/bDTnwBhh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9"/>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9"/>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9"/>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FEFEFE"/>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9"/>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FEFEFE"/>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17" name="Google Shape;17;p2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0" name="Google Shape;20;p29"/>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37"/>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7"/>
          <p:cNvSpPr/>
          <p:nvPr>
            <p:ph idx="2" type="pic"/>
          </p:nvPr>
        </p:nvSpPr>
        <p:spPr>
          <a:xfrm>
            <a:off x="0" y="-1"/>
            <a:ext cx="12188952" cy="4572000"/>
          </a:xfrm>
          <a:prstGeom prst="rect">
            <a:avLst/>
          </a:prstGeom>
          <a:solidFill>
            <a:srgbClr val="76CEEF"/>
          </a:solidFill>
          <a:ln>
            <a:noFill/>
          </a:ln>
        </p:spPr>
      </p:sp>
      <p:sp>
        <p:nvSpPr>
          <p:cNvPr id="87" name="Google Shape;87;p37"/>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88" name="Google Shape;88;p3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91" name="Google Shape;91;p37"/>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3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38"/>
          <p:cNvSpPr txBox="1"/>
          <p:nvPr>
            <p:ph idx="1" type="body"/>
          </p:nvPr>
        </p:nvSpPr>
        <p:spPr>
          <a:xfrm rot="5400000">
            <a:off x="3872485"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5" name="Google Shape;95;p3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39"/>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9"/>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1" name="Google Shape;101;p3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04" name="Google Shape;104;p39"/>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28"/>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8"/>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8"/>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8"/>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33" name="Google Shape;33;p2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36" name="Google Shape;36;p28"/>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3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3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3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32"/>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2"/>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2"/>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52" name="Google Shape;52;p3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55" name="Google Shape;55;p32"/>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3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3"/>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33"/>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3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3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4"/>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6" name="Google Shape;66;p34"/>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7" name="Google Shape;67;p34"/>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8" name="Google Shape;68;p34"/>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9" name="Google Shape;69;p3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3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7" name="Shape 77"/>
        <p:cNvGrpSpPr/>
        <p:nvPr/>
      </p:nvGrpSpPr>
      <p:grpSpPr>
        <a:xfrm>
          <a:off x="0" y="0"/>
          <a:ext cx="0" cy="0"/>
          <a:chOff x="0" y="0"/>
          <a:chExt cx="0" cy="0"/>
        </a:xfrm>
      </p:grpSpPr>
      <p:sp>
        <p:nvSpPr>
          <p:cNvPr id="78" name="Google Shape;78;p36"/>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6"/>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80" name="Google Shape;80;p36"/>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1" name="Google Shape;81;p3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image" Target="../media/image2.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80000"/>
          </a:blip>
          <a:stretch>
            <a:fillRect/>
          </a:stretch>
        </a:blip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FEFEFE"/>
              </a:buClr>
              <a:buSzPts val="5000"/>
              <a:buFont typeface="Twentieth Century"/>
              <a:buNone/>
              <a:defRPr b="0" i="0" sz="5000" u="none" cap="none" strike="noStrike">
                <a:solidFill>
                  <a:srgbClr val="FEFEFE"/>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7"/>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lt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8" name="Google Shape;8;p2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EFEFE"/>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9" name="Google Shape;9;p2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EFEFE"/>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10" name="Google Shape;10;p2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FEFEFE"/>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FEFEFE"/>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FEFEFE"/>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FEFEFE"/>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FEFEFE"/>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FEFEFE"/>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FEFEFE"/>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FEFEFE"/>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FEFEFE"/>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1" name="Google Shape;11;p27"/>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80000"/>
          </a:blip>
          <a:stretch>
            <a:fillRect/>
          </a:stretch>
        </a:blipFill>
      </p:bgPr>
    </p:bg>
    <p:spTree>
      <p:nvGrpSpPr>
        <p:cNvPr id="21" name="Shape 21"/>
        <p:cNvGrpSpPr/>
        <p:nvPr/>
      </p:nvGrpSpPr>
      <p:grpSpPr>
        <a:xfrm>
          <a:off x="0" y="0"/>
          <a:ext cx="0" cy="0"/>
          <a:chOff x="0" y="0"/>
          <a:chExt cx="0" cy="0"/>
        </a:xfrm>
      </p:grpSpPr>
      <p:sp>
        <p:nvSpPr>
          <p:cNvPr id="22" name="Google Shape;22;p2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2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24" name="Google Shape;24;p2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25" name="Google Shape;25;p2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26" name="Google Shape;26;p2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27" name="Google Shape;27;p26"/>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27.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jpg"/><Relationship Id="rId4" Type="http://schemas.openxmlformats.org/officeDocument/2006/relationships/image" Target="../media/image29.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jp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jp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jp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5.jp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hyperlink" Target="https://docs.google.com/spreadsheets/d/1Bzy7vPK6o-GaBYf1ULRlCznmxYAnHhYh/edit?usp=sharing&amp;ouid=112239983230799440814&amp;rtpof=true&amp;sd=tru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jp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jpg"/><Relationship Id="rId4" Type="http://schemas.openxmlformats.org/officeDocument/2006/relationships/image" Target="../media/image41.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image" Target="../media/image39.png"/><Relationship Id="rId6" Type="http://schemas.openxmlformats.org/officeDocument/2006/relationships/image" Target="../media/image53.png"/><Relationship Id="rId7"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5.jp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19.png"/><Relationship Id="rId5" Type="http://schemas.openxmlformats.org/officeDocument/2006/relationships/image" Target="../media/image5.jpg"/><Relationship Id="rId6" Type="http://schemas.openxmlformats.org/officeDocument/2006/relationships/hyperlink" Target="https://docs.google.com/spreadsheets/d/1Bzy7vPK6o-GaBYf1ULRlCznmxYAnHhYh/edit?usp=sharing&amp;ouid=112239983230799440814&amp;rtpof=true&amp;sd=tru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3.jpg"/><Relationship Id="rId5" Type="http://schemas.openxmlformats.org/officeDocument/2006/relationships/image" Target="../media/image16.jp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
          <p:cNvPicPr preferRelativeResize="0"/>
          <p:nvPr/>
        </p:nvPicPr>
        <p:blipFill rotWithShape="1">
          <a:blip r:embed="rId3">
            <a:alphaModFix/>
          </a:blip>
          <a:srcRect b="0" l="0" r="0" t="0"/>
          <a:stretch/>
        </p:blipFill>
        <p:spPr>
          <a:xfrm>
            <a:off x="0" y="0"/>
            <a:ext cx="12183266" cy="6858000"/>
          </a:xfrm>
          <a:prstGeom prst="rect">
            <a:avLst/>
          </a:prstGeom>
          <a:noFill/>
          <a:ln>
            <a:noFill/>
          </a:ln>
        </p:spPr>
      </p:pic>
      <p:sp>
        <p:nvSpPr>
          <p:cNvPr id="110" name="Google Shape;110;p1"/>
          <p:cNvSpPr txBox="1"/>
          <p:nvPr>
            <p:ph type="ctrTitle"/>
          </p:nvPr>
        </p:nvSpPr>
        <p:spPr>
          <a:xfrm>
            <a:off x="8536775" y="0"/>
            <a:ext cx="3214307" cy="2901694"/>
          </a:xfrm>
          <a:prstGeom prst="rect">
            <a:avLst/>
          </a:prstGeom>
          <a:noFill/>
          <a:ln>
            <a:noFill/>
          </a:ln>
        </p:spPr>
        <p:txBody>
          <a:bodyPr anchorCtr="0" anchor="b" bIns="45700" lIns="91425" spcFirstLastPara="1" rIns="91425" wrap="square" tIns="45700">
            <a:normAutofit/>
          </a:bodyPr>
          <a:lstStyle/>
          <a:p>
            <a:pPr indent="0" lvl="0" marL="0" rtl="0" algn="r">
              <a:lnSpc>
                <a:spcPct val="80000"/>
              </a:lnSpc>
              <a:spcBef>
                <a:spcPts val="0"/>
              </a:spcBef>
              <a:spcAft>
                <a:spcPts val="0"/>
              </a:spcAft>
              <a:buClr>
                <a:srgbClr val="DFECEC"/>
              </a:buClr>
              <a:buSzPts val="2800"/>
              <a:buFont typeface="Twentieth Century"/>
              <a:buNone/>
            </a:pPr>
            <a:r>
              <a:rPr lang="en-US" sz="2800">
                <a:solidFill>
                  <a:srgbClr val="DFECEC"/>
                </a:solidFill>
              </a:rPr>
              <a:t>ANALYZING THE IMPACT OF CAR FEATURES ON PRICE AND PROFITABILITY</a:t>
            </a:r>
            <a:endParaRPr/>
          </a:p>
        </p:txBody>
      </p:sp>
      <p:sp>
        <p:nvSpPr>
          <p:cNvPr id="111" name="Google Shape;111;p1"/>
          <p:cNvSpPr txBox="1"/>
          <p:nvPr>
            <p:ph idx="1" type="subTitle"/>
          </p:nvPr>
        </p:nvSpPr>
        <p:spPr>
          <a:xfrm>
            <a:off x="8536775" y="6208458"/>
            <a:ext cx="3205640" cy="129908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rPr lang="en-US" sz="1600">
                <a:solidFill>
                  <a:srgbClr val="D3EBD9"/>
                </a:solidFill>
              </a:rPr>
              <a:t>By, Shngain Kupar Shullai</a:t>
            </a:r>
            <a:endParaRPr/>
          </a:p>
          <a:p>
            <a:pPr indent="0" lvl="0" marL="0" rtl="0" algn="l">
              <a:lnSpc>
                <a:spcPct val="100000"/>
              </a:lnSpc>
              <a:spcBef>
                <a:spcPts val="200"/>
              </a:spcBef>
              <a:spcAft>
                <a:spcPts val="0"/>
              </a:spcAft>
              <a:buSzPts val="1600"/>
              <a:buNone/>
            </a:pPr>
            <a:r>
              <a:t/>
            </a:r>
            <a:endParaRPr sz="1600">
              <a:solidFill>
                <a:srgbClr val="D3EBD9"/>
              </a:solidFill>
            </a:endParaRPr>
          </a:p>
          <a:p>
            <a:pPr indent="0" lvl="0" marL="0" rtl="0" algn="l">
              <a:lnSpc>
                <a:spcPct val="100000"/>
              </a:lnSpc>
              <a:spcBef>
                <a:spcPts val="200"/>
              </a:spcBef>
              <a:spcAft>
                <a:spcPts val="0"/>
              </a:spcAft>
              <a:buSzPts val="1600"/>
              <a:buNone/>
            </a:pPr>
            <a:r>
              <a:t/>
            </a:r>
            <a:endParaRPr sz="1600">
              <a:solidFill>
                <a:srgbClr val="D3EBD9"/>
              </a:solidFill>
            </a:endParaRPr>
          </a:p>
        </p:txBody>
      </p:sp>
      <p:pic>
        <p:nvPicPr>
          <p:cNvPr id="112" name="Google Shape;112;p1"/>
          <p:cNvPicPr preferRelativeResize="0"/>
          <p:nvPr/>
        </p:nvPicPr>
        <p:blipFill rotWithShape="1">
          <a:blip r:embed="rId4">
            <a:alphaModFix/>
          </a:blip>
          <a:srcRect b="0" l="0" r="0" t="0"/>
          <a:stretch/>
        </p:blipFill>
        <p:spPr>
          <a:xfrm>
            <a:off x="10775605" y="5509930"/>
            <a:ext cx="1083460" cy="10491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80000"/>
          </a:blip>
          <a:stretch>
            <a:fillRect/>
          </a:stretch>
        </a:blipFill>
      </p:bgPr>
    </p:bg>
    <p:spTree>
      <p:nvGrpSpPr>
        <p:cNvPr id="209" name="Shape 209"/>
        <p:cNvGrpSpPr/>
        <p:nvPr/>
      </p:nvGrpSpPr>
      <p:grpSpPr>
        <a:xfrm>
          <a:off x="0" y="0"/>
          <a:ext cx="0" cy="0"/>
          <a:chOff x="0" y="0"/>
          <a:chExt cx="0" cy="0"/>
        </a:xfrm>
      </p:grpSpPr>
      <p:sp>
        <p:nvSpPr>
          <p:cNvPr id="210" name="Google Shape;210;p10"/>
          <p:cNvSpPr/>
          <p:nvPr/>
        </p:nvSpPr>
        <p:spPr>
          <a:xfrm>
            <a:off x="211015" y="112543"/>
            <a:ext cx="1871003" cy="365760"/>
          </a:xfrm>
          <a:prstGeom prst="rightArrowCallout">
            <a:avLst>
              <a:gd fmla="val 25000" name="adj1"/>
              <a:gd fmla="val 25000" name="adj2"/>
              <a:gd fmla="val 25000" name="adj3"/>
              <a:gd fmla="val 64977" name="adj4"/>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chemeClr val="lt1"/>
                </a:solidFill>
                <a:latin typeface="Twentieth Century"/>
                <a:ea typeface="Twentieth Century"/>
                <a:cs typeface="Twentieth Century"/>
                <a:sym typeface="Twentieth Century"/>
              </a:rPr>
              <a:t>Task1A</a:t>
            </a:r>
            <a:endParaRPr sz="2500">
              <a:solidFill>
                <a:schemeClr val="lt1"/>
              </a:solidFill>
              <a:latin typeface="Twentieth Century"/>
              <a:ea typeface="Twentieth Century"/>
              <a:cs typeface="Twentieth Century"/>
              <a:sym typeface="Twentieth Century"/>
            </a:endParaRPr>
          </a:p>
        </p:txBody>
      </p:sp>
      <p:sp>
        <p:nvSpPr>
          <p:cNvPr id="211" name="Google Shape;211;p10"/>
          <p:cNvSpPr/>
          <p:nvPr/>
        </p:nvSpPr>
        <p:spPr>
          <a:xfrm>
            <a:off x="2489982" y="0"/>
            <a:ext cx="4909624" cy="1125415"/>
          </a:xfrm>
          <a:prstGeom prst="hexagon">
            <a:avLst>
              <a:gd fmla="val 25000" name="adj"/>
              <a:gd fmla="val 115470" name="vf"/>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wentieth Century"/>
                <a:ea typeface="Twentieth Century"/>
                <a:cs typeface="Twentieth Century"/>
                <a:sym typeface="Twentieth Century"/>
              </a:rPr>
              <a:t>A pivot table that shows the number of car models in</a:t>
            </a:r>
            <a:r>
              <a:rPr lang="en-US" sz="1800">
                <a:solidFill>
                  <a:srgbClr val="FFFF00"/>
                </a:solidFill>
                <a:latin typeface="Twentieth Century"/>
                <a:ea typeface="Twentieth Century"/>
                <a:cs typeface="Twentieth Century"/>
                <a:sym typeface="Twentieth Century"/>
              </a:rPr>
              <a:t> market category </a:t>
            </a:r>
            <a:r>
              <a:rPr lang="en-US" sz="1800">
                <a:solidFill>
                  <a:schemeClr val="lt1"/>
                </a:solidFill>
                <a:latin typeface="Twentieth Century"/>
                <a:ea typeface="Twentieth Century"/>
                <a:cs typeface="Twentieth Century"/>
                <a:sym typeface="Twentieth Century"/>
              </a:rPr>
              <a:t>and their corresponding popularity scores.</a:t>
            </a:r>
            <a:endParaRPr sz="1800">
              <a:solidFill>
                <a:schemeClr val="lt1"/>
              </a:solidFill>
              <a:latin typeface="Twentieth Century"/>
              <a:ea typeface="Twentieth Century"/>
              <a:cs typeface="Twentieth Century"/>
              <a:sym typeface="Twentieth Century"/>
            </a:endParaRPr>
          </a:p>
        </p:txBody>
      </p:sp>
      <p:sp>
        <p:nvSpPr>
          <p:cNvPr id="212" name="Google Shape;212;p10"/>
          <p:cNvSpPr txBox="1"/>
          <p:nvPr/>
        </p:nvSpPr>
        <p:spPr>
          <a:xfrm>
            <a:off x="1076179" y="2092961"/>
            <a:ext cx="2525152" cy="3323987"/>
          </a:xfrm>
          <a:prstGeom prst="rect">
            <a:avLst/>
          </a:prstGeom>
          <a:noFill/>
          <a:ln>
            <a:noFill/>
          </a:ln>
        </p:spPr>
        <p:txBody>
          <a:bodyPr anchorCtr="0" anchor="t" bIns="45700" lIns="91425" spcFirstLastPara="1" rIns="91425" wrap="square" tIns="45700">
            <a:spAutoFit/>
          </a:bodyPr>
          <a:lstStyle/>
          <a:p>
            <a:pPr indent="-285750" lvl="0" marL="285750" marR="0" rtl="0" algn="ctr">
              <a:spcBef>
                <a:spcPts val="0"/>
              </a:spcBef>
              <a:spcAft>
                <a:spcPts val="0"/>
              </a:spcAft>
              <a:buClr>
                <a:schemeClr val="dk1"/>
              </a:buClr>
              <a:buSzPts val="1500"/>
              <a:buFont typeface="Noto Sans Symbols"/>
              <a:buChar char="❖"/>
            </a:pPr>
            <a:r>
              <a:rPr lang="en-US" sz="1500">
                <a:solidFill>
                  <a:schemeClr val="dk1"/>
                </a:solidFill>
                <a:latin typeface="Twentieth Century"/>
                <a:ea typeface="Twentieth Century"/>
                <a:cs typeface="Twentieth Century"/>
                <a:sym typeface="Twentieth Century"/>
              </a:rPr>
              <a:t>The data highlights BMW and Ford as leaders in their respective categories, </a:t>
            </a:r>
            <a:endParaRPr/>
          </a:p>
          <a:p>
            <a:pPr indent="0" lvl="0" marL="0" marR="0" rtl="0" algn="ctr">
              <a:spcBef>
                <a:spcPts val="0"/>
              </a:spcBef>
              <a:spcAft>
                <a:spcPts val="0"/>
              </a:spcAft>
              <a:buNone/>
            </a:pPr>
            <a:r>
              <a:rPr lang="en-US" sz="1500">
                <a:solidFill>
                  <a:schemeClr val="dk1"/>
                </a:solidFill>
                <a:latin typeface="Twentieth Century"/>
                <a:ea typeface="Twentieth Century"/>
                <a:cs typeface="Twentieth Century"/>
                <a:sym typeface="Twentieth Century"/>
              </a:rPr>
              <a:t>with consistently high scores indicating strong market acceptance and brand loyalty. </a:t>
            </a:r>
            <a:endParaRPr/>
          </a:p>
          <a:p>
            <a:pPr indent="-285750" lvl="0" marL="285750" marR="0" rtl="0" algn="ctr">
              <a:spcBef>
                <a:spcPts val="0"/>
              </a:spcBef>
              <a:spcAft>
                <a:spcPts val="0"/>
              </a:spcAft>
              <a:buClr>
                <a:schemeClr val="dk1"/>
              </a:buClr>
              <a:buSzPts val="1500"/>
              <a:buFont typeface="Noto Sans Symbols"/>
              <a:buChar char="❖"/>
            </a:pPr>
            <a:r>
              <a:rPr lang="en-US" sz="1500">
                <a:solidFill>
                  <a:schemeClr val="dk1"/>
                </a:solidFill>
                <a:latin typeface="Twentieth Century"/>
                <a:ea typeface="Twentieth Century"/>
                <a:cs typeface="Twentieth Century"/>
                <a:sym typeface="Twentieth Century"/>
              </a:rPr>
              <a:t>Audi also performs well, particularly in the luxury segment.</a:t>
            </a:r>
            <a:endParaRPr/>
          </a:p>
          <a:p>
            <a:pPr indent="-285750" lvl="0" marL="285750" marR="0" rtl="0" algn="ctr">
              <a:spcBef>
                <a:spcPts val="0"/>
              </a:spcBef>
              <a:spcAft>
                <a:spcPts val="0"/>
              </a:spcAft>
              <a:buClr>
                <a:schemeClr val="dk1"/>
              </a:buClr>
              <a:buSzPts val="1500"/>
              <a:buFont typeface="Noto Sans Symbols"/>
              <a:buChar char="❖"/>
            </a:pPr>
            <a:r>
              <a:rPr lang="en-US" sz="1500">
                <a:solidFill>
                  <a:schemeClr val="dk1"/>
                </a:solidFill>
                <a:latin typeface="Twentieth Century"/>
                <a:ea typeface="Twentieth Century"/>
                <a:cs typeface="Twentieth Century"/>
                <a:sym typeface="Twentieth Century"/>
              </a:rPr>
              <a:t>This uniform score suggests these models are </a:t>
            </a:r>
            <a:endParaRPr/>
          </a:p>
          <a:p>
            <a:pPr indent="0" lvl="0" marL="0" marR="0" rtl="0" algn="ctr">
              <a:spcBef>
                <a:spcPts val="0"/>
              </a:spcBef>
              <a:spcAft>
                <a:spcPts val="0"/>
              </a:spcAft>
              <a:buNone/>
            </a:pPr>
            <a:r>
              <a:rPr lang="en-US" sz="1500">
                <a:solidFill>
                  <a:schemeClr val="dk1"/>
                </a:solidFill>
                <a:latin typeface="Twentieth Century"/>
                <a:ea typeface="Twentieth Century"/>
                <a:cs typeface="Twentieth Century"/>
                <a:sym typeface="Twentieth Century"/>
              </a:rPr>
              <a:t>either highly favored or represent a common </a:t>
            </a:r>
            <a:endParaRPr/>
          </a:p>
          <a:p>
            <a:pPr indent="0" lvl="0" marL="0" marR="0" rtl="0" algn="ctr">
              <a:spcBef>
                <a:spcPts val="0"/>
              </a:spcBef>
              <a:spcAft>
                <a:spcPts val="0"/>
              </a:spcAft>
              <a:buNone/>
            </a:pPr>
            <a:r>
              <a:rPr lang="en-US" sz="1500">
                <a:solidFill>
                  <a:schemeClr val="dk1"/>
                </a:solidFill>
                <a:latin typeface="Twentieth Century"/>
                <a:ea typeface="Twentieth Century"/>
                <a:cs typeface="Twentieth Century"/>
                <a:sym typeface="Twentieth Century"/>
              </a:rPr>
              <a:t>benchmark in the data set.</a:t>
            </a:r>
            <a:endParaRPr sz="1500">
              <a:solidFill>
                <a:schemeClr val="dk1"/>
              </a:solidFill>
              <a:latin typeface="Twentieth Century"/>
              <a:ea typeface="Twentieth Century"/>
              <a:cs typeface="Twentieth Century"/>
              <a:sym typeface="Twentieth Century"/>
            </a:endParaRPr>
          </a:p>
        </p:txBody>
      </p:sp>
      <p:sp>
        <p:nvSpPr>
          <p:cNvPr id="213" name="Google Shape;213;p10"/>
          <p:cNvSpPr/>
          <p:nvPr/>
        </p:nvSpPr>
        <p:spPr>
          <a:xfrm>
            <a:off x="7490565" y="0"/>
            <a:ext cx="4396636" cy="1125415"/>
          </a:xfrm>
          <a:prstGeom prst="roundRect">
            <a:avLst>
              <a:gd fmla="val 16667" name="adj"/>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200">
                <a:solidFill>
                  <a:schemeClr val="lt1"/>
                </a:solidFill>
                <a:latin typeface="Twentieth Century"/>
                <a:ea typeface="Twentieth Century"/>
                <a:cs typeface="Twentieth Century"/>
                <a:sym typeface="Twentieth Century"/>
              </a:rPr>
              <a:t>1.Hatchback, Flex Fuel         2.Flex Fuel, Diesel</a:t>
            </a:r>
            <a:endParaRPr/>
          </a:p>
          <a:p>
            <a:pPr indent="0" lvl="0" marL="0" marR="0" rtl="0" algn="just">
              <a:spcBef>
                <a:spcPts val="0"/>
              </a:spcBef>
              <a:spcAft>
                <a:spcPts val="0"/>
              </a:spcAft>
              <a:buNone/>
            </a:pPr>
            <a:r>
              <a:rPr lang="en-US" sz="1200">
                <a:solidFill>
                  <a:schemeClr val="lt1"/>
                </a:solidFill>
                <a:latin typeface="Twentieth Century"/>
                <a:ea typeface="Twentieth Century"/>
                <a:cs typeface="Twentieth Century"/>
                <a:sym typeface="Twentieth Century"/>
              </a:rPr>
              <a:t>3.Crossover, Flex Fuel, Performance  </a:t>
            </a:r>
            <a:endParaRPr/>
          </a:p>
          <a:p>
            <a:pPr indent="0" lvl="0" marL="0" marR="0" rtl="0" algn="just">
              <a:spcBef>
                <a:spcPts val="0"/>
              </a:spcBef>
              <a:spcAft>
                <a:spcPts val="0"/>
              </a:spcAft>
              <a:buNone/>
            </a:pPr>
            <a:r>
              <a:rPr lang="en-US" sz="1200">
                <a:solidFill>
                  <a:schemeClr val="lt1"/>
                </a:solidFill>
                <a:latin typeface="Twentieth Century"/>
                <a:ea typeface="Twentieth Century"/>
                <a:cs typeface="Twentieth Century"/>
                <a:sym typeface="Twentieth Century"/>
              </a:rPr>
              <a:t>4.Crossover, Luxury, Performance, Hybrid </a:t>
            </a:r>
            <a:endParaRPr/>
          </a:p>
          <a:p>
            <a:pPr indent="0" lvl="0" marL="0" marR="0" rtl="0" algn="just">
              <a:spcBef>
                <a:spcPts val="0"/>
              </a:spcBef>
              <a:spcAft>
                <a:spcPts val="0"/>
              </a:spcAft>
              <a:buNone/>
            </a:pPr>
            <a:r>
              <a:rPr lang="en-US" sz="1200">
                <a:solidFill>
                  <a:schemeClr val="lt1"/>
                </a:solidFill>
                <a:latin typeface="Twentieth Century"/>
                <a:ea typeface="Twentieth Century"/>
                <a:cs typeface="Twentieth Century"/>
                <a:sym typeface="Twentieth Century"/>
              </a:rPr>
              <a:t>5.Crossover, Factory Tuner, Luxury, Performance  </a:t>
            </a:r>
            <a:endParaRPr/>
          </a:p>
          <a:p>
            <a:pPr indent="0" lvl="0" marL="0" marR="0" rtl="0" algn="just">
              <a:spcBef>
                <a:spcPts val="0"/>
              </a:spcBef>
              <a:spcAft>
                <a:spcPts val="0"/>
              </a:spcAft>
              <a:buNone/>
            </a:pPr>
            <a:r>
              <a:rPr lang="en-US" sz="1200">
                <a:solidFill>
                  <a:schemeClr val="lt1"/>
                </a:solidFill>
                <a:latin typeface="Twentieth Century"/>
                <a:ea typeface="Twentieth Century"/>
                <a:cs typeface="Twentieth Century"/>
                <a:sym typeface="Twentieth Century"/>
              </a:rPr>
              <a:t>6.Crossover, Performance      7.Crossover, Hybrid </a:t>
            </a:r>
            <a:endParaRPr/>
          </a:p>
          <a:p>
            <a:pPr indent="0" lvl="0" marL="0" marR="0" rtl="0" algn="just">
              <a:spcBef>
                <a:spcPts val="0"/>
              </a:spcBef>
              <a:spcAft>
                <a:spcPts val="0"/>
              </a:spcAft>
              <a:buNone/>
            </a:pPr>
            <a:r>
              <a:rPr lang="en-US" sz="1200">
                <a:solidFill>
                  <a:schemeClr val="lt1"/>
                </a:solidFill>
                <a:latin typeface="Twentieth Century"/>
                <a:ea typeface="Twentieth Century"/>
                <a:cs typeface="Twentieth Century"/>
                <a:sym typeface="Twentieth Century"/>
              </a:rPr>
              <a:t>8.Diesel, Luxury        9.Luxury, Performance, Hybrid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80000"/>
          </a:blip>
          <a:stretch>
            <a:fillRect/>
          </a:stretch>
        </a:blipFill>
      </p:bgPr>
    </p:bg>
    <p:spTree>
      <p:nvGrpSpPr>
        <p:cNvPr id="217" name="Shape 217"/>
        <p:cNvGrpSpPr/>
        <p:nvPr/>
      </p:nvGrpSpPr>
      <p:grpSpPr>
        <a:xfrm>
          <a:off x="0" y="0"/>
          <a:ext cx="0" cy="0"/>
          <a:chOff x="0" y="0"/>
          <a:chExt cx="0" cy="0"/>
        </a:xfrm>
      </p:grpSpPr>
      <p:sp>
        <p:nvSpPr>
          <p:cNvPr id="218" name="Google Shape;218;p11"/>
          <p:cNvSpPr/>
          <p:nvPr/>
        </p:nvSpPr>
        <p:spPr>
          <a:xfrm>
            <a:off x="211015" y="112543"/>
            <a:ext cx="1871003" cy="422030"/>
          </a:xfrm>
          <a:prstGeom prst="rightArrowCallout">
            <a:avLst>
              <a:gd fmla="val 25000" name="adj1"/>
              <a:gd fmla="val 25000" name="adj2"/>
              <a:gd fmla="val 25000" name="adj3"/>
              <a:gd fmla="val 64977" name="adj4"/>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chemeClr val="lt1"/>
                </a:solidFill>
                <a:latin typeface="Twentieth Century"/>
                <a:ea typeface="Twentieth Century"/>
                <a:cs typeface="Twentieth Century"/>
                <a:sym typeface="Twentieth Century"/>
              </a:rPr>
              <a:t>Task1A</a:t>
            </a:r>
            <a:endParaRPr sz="2500">
              <a:solidFill>
                <a:schemeClr val="lt1"/>
              </a:solidFill>
              <a:latin typeface="Twentieth Century"/>
              <a:ea typeface="Twentieth Century"/>
              <a:cs typeface="Twentieth Century"/>
              <a:sym typeface="Twentieth Century"/>
            </a:endParaRPr>
          </a:p>
        </p:txBody>
      </p:sp>
      <p:sp>
        <p:nvSpPr>
          <p:cNvPr id="219" name="Google Shape;219;p11"/>
          <p:cNvSpPr/>
          <p:nvPr/>
        </p:nvSpPr>
        <p:spPr>
          <a:xfrm>
            <a:off x="2489982" y="0"/>
            <a:ext cx="4909624" cy="1125415"/>
          </a:xfrm>
          <a:prstGeom prst="hexagon">
            <a:avLst>
              <a:gd fmla="val 25000" name="adj"/>
              <a:gd fmla="val 115470" name="vf"/>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wentieth Century"/>
                <a:ea typeface="Twentieth Century"/>
                <a:cs typeface="Twentieth Century"/>
                <a:sym typeface="Twentieth Century"/>
              </a:rPr>
              <a:t>A pivot table that shows the number of car models in</a:t>
            </a:r>
            <a:r>
              <a:rPr lang="en-US" sz="1800">
                <a:solidFill>
                  <a:srgbClr val="FFFF00"/>
                </a:solidFill>
                <a:latin typeface="Twentieth Century"/>
                <a:ea typeface="Twentieth Century"/>
                <a:cs typeface="Twentieth Century"/>
                <a:sym typeface="Twentieth Century"/>
              </a:rPr>
              <a:t> market category </a:t>
            </a:r>
            <a:r>
              <a:rPr lang="en-US" sz="1800">
                <a:solidFill>
                  <a:schemeClr val="lt1"/>
                </a:solidFill>
                <a:latin typeface="Twentieth Century"/>
                <a:ea typeface="Twentieth Century"/>
                <a:cs typeface="Twentieth Century"/>
                <a:sym typeface="Twentieth Century"/>
              </a:rPr>
              <a:t>and their corresponding popularity scores.</a:t>
            </a:r>
            <a:endParaRPr sz="1800">
              <a:solidFill>
                <a:schemeClr val="lt1"/>
              </a:solidFill>
              <a:latin typeface="Twentieth Century"/>
              <a:ea typeface="Twentieth Century"/>
              <a:cs typeface="Twentieth Century"/>
              <a:sym typeface="Twentieth Century"/>
            </a:endParaRPr>
          </a:p>
        </p:txBody>
      </p:sp>
      <p:sp>
        <p:nvSpPr>
          <p:cNvPr id="220" name="Google Shape;220;p11"/>
          <p:cNvSpPr txBox="1"/>
          <p:nvPr/>
        </p:nvSpPr>
        <p:spPr>
          <a:xfrm>
            <a:off x="7746130" y="3978580"/>
            <a:ext cx="4254500" cy="20928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Twentieth Century"/>
                <a:ea typeface="Twentieth Century"/>
                <a:cs typeface="Twentieth Century"/>
                <a:sym typeface="Twentieth Century"/>
              </a:rPr>
              <a:t>	     Even though with lower popularity scores 520,             		exotic	and luxury cars like Bentley, Maybach, 		and Rolls-Royce maintain a niche but dedicated 		following due to their exclusivity and status 					symbols. </a:t>
            </a:r>
            <a:endParaRPr/>
          </a:p>
          <a:p>
            <a:pPr indent="0" lvl="0" marL="0" marR="0" rtl="0" algn="l">
              <a:spcBef>
                <a:spcPts val="0"/>
              </a:spcBef>
              <a:spcAft>
                <a:spcPts val="0"/>
              </a:spcAft>
              <a:buNone/>
            </a:pPr>
            <a:r>
              <a:rPr lang="en-US" sz="1300">
                <a:solidFill>
                  <a:schemeClr val="dk1"/>
                </a:solidFill>
                <a:latin typeface="Twentieth Century"/>
                <a:ea typeface="Twentieth Century"/>
                <a:cs typeface="Twentieth Century"/>
                <a:sym typeface="Twentieth Century"/>
              </a:rPr>
              <a:t>                     Additionally, the presence of hybrid and </a:t>
            </a:r>
            <a:endParaRPr/>
          </a:p>
          <a:p>
            <a:pPr indent="0" lvl="0" marL="0" marR="0" rtl="0" algn="l">
              <a:spcBef>
                <a:spcPts val="0"/>
              </a:spcBef>
              <a:spcAft>
                <a:spcPts val="0"/>
              </a:spcAft>
              <a:buNone/>
            </a:pPr>
            <a:r>
              <a:rPr lang="en-US" sz="1300">
                <a:solidFill>
                  <a:schemeClr val="dk1"/>
                </a:solidFill>
                <a:latin typeface="Twentieth Century"/>
                <a:ea typeface="Twentieth Century"/>
                <a:cs typeface="Twentieth Century"/>
                <a:sym typeface="Twentieth Century"/>
              </a:rPr>
              <a:t>            high-performance vehicles within luxury brands </a:t>
            </a:r>
            <a:endParaRPr/>
          </a:p>
          <a:p>
            <a:pPr indent="0" lvl="0" marL="0" marR="0" rtl="0" algn="l">
              <a:spcBef>
                <a:spcPts val="0"/>
              </a:spcBef>
              <a:spcAft>
                <a:spcPts val="0"/>
              </a:spcAft>
              <a:buNone/>
            </a:pPr>
            <a:r>
              <a:rPr lang="en-US" sz="1300">
                <a:solidFill>
                  <a:schemeClr val="dk1"/>
                </a:solidFill>
                <a:latin typeface="Twentieth Century"/>
                <a:ea typeface="Twentieth Century"/>
                <a:cs typeface="Twentieth Century"/>
                <a:sym typeface="Twentieth Century"/>
              </a:rPr>
              <a:t>             such as Acura and Maserati indicates a growing</a:t>
            </a:r>
            <a:endParaRPr/>
          </a:p>
          <a:p>
            <a:pPr indent="0" lvl="0" marL="0" marR="0" rtl="0" algn="l">
              <a:spcBef>
                <a:spcPts val="0"/>
              </a:spcBef>
              <a:spcAft>
                <a:spcPts val="0"/>
              </a:spcAft>
              <a:buNone/>
            </a:pPr>
            <a:r>
              <a:rPr lang="en-US" sz="1300">
                <a:solidFill>
                  <a:schemeClr val="dk1"/>
                </a:solidFill>
                <a:latin typeface="Twentieth Century"/>
                <a:ea typeface="Twentieth Century"/>
                <a:cs typeface="Twentieth Century"/>
                <a:sym typeface="Twentieth Century"/>
              </a:rPr>
              <a:t>                  market interest in combining luxury with </a:t>
            </a:r>
            <a:endParaRPr/>
          </a:p>
          <a:p>
            <a:pPr indent="0" lvl="0" marL="0" marR="0" rtl="0" algn="l">
              <a:spcBef>
                <a:spcPts val="0"/>
              </a:spcBef>
              <a:spcAft>
                <a:spcPts val="0"/>
              </a:spcAft>
              <a:buNone/>
            </a:pPr>
            <a:r>
              <a:rPr lang="en-US" sz="1300">
                <a:solidFill>
                  <a:schemeClr val="dk1"/>
                </a:solidFill>
                <a:latin typeface="Twentieth Century"/>
                <a:ea typeface="Twentieth Century"/>
                <a:cs typeface="Twentieth Century"/>
                <a:sym typeface="Twentieth Century"/>
              </a:rPr>
              <a:t>                            sustainability and performance.</a:t>
            </a:r>
            <a:endParaRPr sz="1300">
              <a:solidFill>
                <a:schemeClr val="dk1"/>
              </a:solidFill>
              <a:latin typeface="Twentieth Century"/>
              <a:ea typeface="Twentieth Century"/>
              <a:cs typeface="Twentieth Century"/>
              <a:sym typeface="Twentieth Century"/>
            </a:endParaRPr>
          </a:p>
        </p:txBody>
      </p:sp>
      <p:sp>
        <p:nvSpPr>
          <p:cNvPr id="221" name="Google Shape;221;p11"/>
          <p:cNvSpPr/>
          <p:nvPr/>
        </p:nvSpPr>
        <p:spPr>
          <a:xfrm>
            <a:off x="7399606" y="0"/>
            <a:ext cx="4601024" cy="1125415"/>
          </a:xfrm>
          <a:prstGeom prst="roundRect">
            <a:avLst>
              <a:gd fmla="val 16667" name="adj"/>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Twentieth Century"/>
                <a:ea typeface="Twentieth Century"/>
                <a:cs typeface="Twentieth Century"/>
                <a:sym typeface="Twentieth Century"/>
              </a:rPr>
              <a:t>(Exotic,Luxury,High-Performance),(Hatchback,Luxury,Hybrid)</a:t>
            </a:r>
            <a:endParaRPr/>
          </a:p>
          <a:p>
            <a:pPr indent="0" lvl="0" marL="0" marR="0" rtl="0" algn="ctr">
              <a:spcBef>
                <a:spcPts val="0"/>
              </a:spcBef>
              <a:spcAft>
                <a:spcPts val="0"/>
              </a:spcAft>
              <a:buNone/>
            </a:pPr>
            <a:r>
              <a:rPr lang="en-US" sz="1000">
                <a:solidFill>
                  <a:schemeClr val="lt1"/>
                </a:solidFill>
                <a:latin typeface="Twentieth Century"/>
                <a:ea typeface="Twentieth Century"/>
                <a:cs typeface="Twentieth Century"/>
                <a:sym typeface="Twentieth Century"/>
              </a:rPr>
              <a:t>(Flex Fuel,Factory Tuner,Luxury,High-Performance)</a:t>
            </a:r>
            <a:endParaRPr/>
          </a:p>
          <a:p>
            <a:pPr indent="0" lvl="0" marL="0" marR="0" rtl="0" algn="ctr">
              <a:spcBef>
                <a:spcPts val="0"/>
              </a:spcBef>
              <a:spcAft>
                <a:spcPts val="0"/>
              </a:spcAft>
              <a:buNone/>
            </a:pPr>
            <a:r>
              <a:rPr lang="en-US" sz="1000">
                <a:solidFill>
                  <a:schemeClr val="lt1"/>
                </a:solidFill>
                <a:latin typeface="Twentieth Century"/>
                <a:ea typeface="Twentieth Century"/>
                <a:cs typeface="Twentieth Century"/>
                <a:sym typeface="Twentieth Century"/>
              </a:rPr>
              <a:t>(Crossover,Exotic,Luxury,Performance),(Crossover,Exotic,Luxury,High-Performance)</a:t>
            </a:r>
            <a:endParaRPr/>
          </a:p>
          <a:p>
            <a:pPr indent="0" lvl="0" marL="0" marR="0" rtl="0" algn="ctr">
              <a:spcBef>
                <a:spcPts val="0"/>
              </a:spcBef>
              <a:spcAft>
                <a:spcPts val="0"/>
              </a:spcAft>
              <a:buNone/>
            </a:pPr>
            <a:r>
              <a:rPr lang="en-US" sz="1000">
                <a:solidFill>
                  <a:schemeClr val="lt1"/>
                </a:solidFill>
                <a:latin typeface="Twentieth Century"/>
                <a:ea typeface="Twentieth Century"/>
                <a:cs typeface="Twentieth Century"/>
                <a:sym typeface="Twentieth Century"/>
              </a:rPr>
              <a:t>(Exotic,Luxury,Performance)(Crossover,Factory Tuner,Performance)</a:t>
            </a:r>
            <a:endParaRPr/>
          </a:p>
          <a:p>
            <a:pPr indent="0" lvl="0" marL="0" marR="0" rtl="0" algn="ctr">
              <a:spcBef>
                <a:spcPts val="0"/>
              </a:spcBef>
              <a:spcAft>
                <a:spcPts val="0"/>
              </a:spcAft>
              <a:buNone/>
            </a:pPr>
            <a:r>
              <a:rPr lang="en-US" sz="1000">
                <a:solidFill>
                  <a:schemeClr val="lt1"/>
                </a:solidFill>
                <a:latin typeface="Twentieth Century"/>
                <a:ea typeface="Twentieth Century"/>
                <a:cs typeface="Twentieth Century"/>
                <a:sym typeface="Twentieth Century"/>
              </a:rPr>
              <a:t>(Crossover,Hatchback,Luxury)(Exotic,Luxury,High-Performance,Hybrid)</a:t>
            </a:r>
            <a:endParaRPr/>
          </a:p>
          <a:p>
            <a:pPr indent="0" lvl="0" marL="0" marR="0" rtl="0" algn="ctr">
              <a:spcBef>
                <a:spcPts val="0"/>
              </a:spcBef>
              <a:spcAft>
                <a:spcPts val="0"/>
              </a:spcAft>
              <a:buNone/>
            </a:pPr>
            <a:r>
              <a:rPr lang="en-US" sz="1000">
                <a:solidFill>
                  <a:schemeClr val="lt1"/>
                </a:solidFill>
                <a:latin typeface="Twentieth Century"/>
                <a:ea typeface="Twentieth Century"/>
                <a:cs typeface="Twentieth Century"/>
                <a:sym typeface="Twentieth Century"/>
              </a:rPr>
              <a:t>(Flex Fuel,Performance,Hybrid)(Performance,Hybrid)</a:t>
            </a:r>
            <a:endParaRPr/>
          </a:p>
          <a:p>
            <a:pPr indent="0" lvl="0" marL="0" marR="0" rtl="0" algn="ctr">
              <a:spcBef>
                <a:spcPts val="0"/>
              </a:spcBef>
              <a:spcAft>
                <a:spcPts val="0"/>
              </a:spcAft>
              <a:buNone/>
            </a:pPr>
            <a:r>
              <a:rPr lang="en-US" sz="1000">
                <a:solidFill>
                  <a:schemeClr val="lt1"/>
                </a:solidFill>
                <a:latin typeface="Twentieth Century"/>
                <a:ea typeface="Twentieth Century"/>
                <a:cs typeface="Twentieth Century"/>
                <a:sym typeface="Twentieth Century"/>
              </a:rPr>
              <a:t>(Flex Fuel,Hybrid)(Exotic,Luxury)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80000"/>
          </a:blip>
          <a:stretch>
            <a:fillRect/>
          </a:stretch>
        </a:blipFill>
      </p:bgPr>
    </p:bg>
    <p:spTree>
      <p:nvGrpSpPr>
        <p:cNvPr id="225" name="Shape 225"/>
        <p:cNvGrpSpPr/>
        <p:nvPr/>
      </p:nvGrpSpPr>
      <p:grpSpPr>
        <a:xfrm>
          <a:off x="0" y="0"/>
          <a:ext cx="0" cy="0"/>
          <a:chOff x="0" y="0"/>
          <a:chExt cx="0" cy="0"/>
        </a:xfrm>
      </p:grpSpPr>
      <p:sp>
        <p:nvSpPr>
          <p:cNvPr id="226" name="Google Shape;226;p12"/>
          <p:cNvSpPr/>
          <p:nvPr/>
        </p:nvSpPr>
        <p:spPr>
          <a:xfrm>
            <a:off x="211015" y="112542"/>
            <a:ext cx="1871003" cy="393895"/>
          </a:xfrm>
          <a:prstGeom prst="rightArrowCallout">
            <a:avLst>
              <a:gd fmla="val 25000" name="adj1"/>
              <a:gd fmla="val 25000" name="adj2"/>
              <a:gd fmla="val 25000" name="adj3"/>
              <a:gd fmla="val 64977" name="adj4"/>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chemeClr val="lt1"/>
                </a:solidFill>
                <a:latin typeface="Twentieth Century"/>
                <a:ea typeface="Twentieth Century"/>
                <a:cs typeface="Twentieth Century"/>
                <a:sym typeface="Twentieth Century"/>
              </a:rPr>
              <a:t>Task2</a:t>
            </a:r>
            <a:endParaRPr sz="2500">
              <a:solidFill>
                <a:schemeClr val="lt1"/>
              </a:solidFill>
              <a:latin typeface="Twentieth Century"/>
              <a:ea typeface="Twentieth Century"/>
              <a:cs typeface="Twentieth Century"/>
              <a:sym typeface="Twentieth Century"/>
            </a:endParaRPr>
          </a:p>
        </p:txBody>
      </p:sp>
      <p:sp>
        <p:nvSpPr>
          <p:cNvPr id="227" name="Google Shape;227;p12"/>
          <p:cNvSpPr txBox="1"/>
          <p:nvPr/>
        </p:nvSpPr>
        <p:spPr>
          <a:xfrm>
            <a:off x="3206664" y="112542"/>
            <a:ext cx="832197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u="none" strike="noStrike">
                <a:solidFill>
                  <a:schemeClr val="dk1"/>
                </a:solidFill>
                <a:latin typeface="Arial"/>
                <a:ea typeface="Arial"/>
                <a:cs typeface="Arial"/>
                <a:sym typeface="Arial"/>
              </a:rPr>
              <a:t>A scatter chart that plots engine power on the x-axis and price on the y-axis vrs A trendline to visualize the relationship between these variables.</a:t>
            </a:r>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28" name="Google Shape;228;p12"/>
          <p:cNvPicPr preferRelativeResize="0"/>
          <p:nvPr/>
        </p:nvPicPr>
        <p:blipFill rotWithShape="1">
          <a:blip r:embed="rId4">
            <a:alphaModFix/>
          </a:blip>
          <a:srcRect b="0" l="0" r="0" t="0"/>
          <a:stretch/>
        </p:blipFill>
        <p:spPr>
          <a:xfrm>
            <a:off x="5361140" y="1427967"/>
            <a:ext cx="6499693" cy="4947781"/>
          </a:xfrm>
          <a:prstGeom prst="rect">
            <a:avLst/>
          </a:prstGeom>
          <a:noFill/>
          <a:ln>
            <a:noFill/>
          </a:ln>
        </p:spPr>
      </p:pic>
      <p:sp>
        <p:nvSpPr>
          <p:cNvPr id="229" name="Google Shape;229;p12"/>
          <p:cNvSpPr txBox="1"/>
          <p:nvPr/>
        </p:nvSpPr>
        <p:spPr>
          <a:xfrm>
            <a:off x="144436" y="1071801"/>
            <a:ext cx="4999811" cy="5786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285750" lvl="0" marL="285750" marR="0" rtl="0" algn="l">
              <a:spcBef>
                <a:spcPts val="0"/>
              </a:spcBef>
              <a:spcAft>
                <a:spcPts val="0"/>
              </a:spcAft>
              <a:buClr>
                <a:schemeClr val="dk1"/>
              </a:buClr>
              <a:buSzPts val="2200"/>
              <a:buFont typeface="Noto Sans Symbols"/>
              <a:buChar char="❖"/>
            </a:pPr>
            <a:r>
              <a:rPr lang="en-US" sz="2200">
                <a:solidFill>
                  <a:schemeClr val="dk1"/>
                </a:solidFill>
                <a:latin typeface="Twentieth Century"/>
                <a:ea typeface="Twentieth Century"/>
                <a:cs typeface="Twentieth Century"/>
                <a:sym typeface="Twentieth Century"/>
              </a:rPr>
              <a:t>The data shows a trend where higher engine horsepower (HP) generally corresponds to higher prices (MSRP). </a:t>
            </a:r>
            <a:endParaRPr/>
          </a:p>
          <a:p>
            <a:pPr indent="-285750" lvl="0" marL="285750" marR="0" rtl="0" algn="l">
              <a:spcBef>
                <a:spcPts val="0"/>
              </a:spcBef>
              <a:spcAft>
                <a:spcPts val="0"/>
              </a:spcAft>
              <a:buClr>
                <a:schemeClr val="dk1"/>
              </a:buClr>
              <a:buSzPts val="2200"/>
              <a:buFont typeface="Noto Sans Symbols"/>
              <a:buChar char="❖"/>
            </a:pPr>
            <a:r>
              <a:rPr lang="en-US" sz="2200">
                <a:solidFill>
                  <a:schemeClr val="dk1"/>
                </a:solidFill>
                <a:latin typeface="Twentieth Century"/>
                <a:ea typeface="Twentieth Century"/>
                <a:cs typeface="Twentieth Century"/>
                <a:sym typeface="Twentieth Century"/>
              </a:rPr>
              <a:t>Cars with 620 HP are priced between $1,380,000 and $1,382,750.</a:t>
            </a:r>
            <a:endParaRPr/>
          </a:p>
          <a:p>
            <a:pPr indent="-285750" lvl="0" marL="285750" marR="0" rtl="0" algn="l">
              <a:spcBef>
                <a:spcPts val="0"/>
              </a:spcBef>
              <a:spcAft>
                <a:spcPts val="0"/>
              </a:spcAft>
              <a:buClr>
                <a:schemeClr val="dk1"/>
              </a:buClr>
              <a:buSzPts val="2200"/>
              <a:buFont typeface="Noto Sans Symbols"/>
              <a:buChar char="❖"/>
            </a:pPr>
            <a:r>
              <a:rPr lang="en-US" sz="2200">
                <a:solidFill>
                  <a:schemeClr val="dk1"/>
                </a:solidFill>
                <a:latin typeface="Twentieth Century"/>
                <a:ea typeface="Twentieth Century"/>
                <a:cs typeface="Twentieth Century"/>
                <a:sym typeface="Twentieth Century"/>
              </a:rPr>
              <a:t>A car with 650 HP is listed at $1,500,000.</a:t>
            </a:r>
            <a:endParaRPr/>
          </a:p>
          <a:p>
            <a:pPr indent="-285750" lvl="0" marL="285750" marR="0" rtl="0" algn="l">
              <a:spcBef>
                <a:spcPts val="0"/>
              </a:spcBef>
              <a:spcAft>
                <a:spcPts val="0"/>
              </a:spcAft>
              <a:buClr>
                <a:schemeClr val="dk1"/>
              </a:buClr>
              <a:buSzPts val="2200"/>
              <a:buFont typeface="Noto Sans Symbols"/>
              <a:buChar char="❖"/>
            </a:pPr>
            <a:r>
              <a:rPr lang="en-US" sz="2200">
                <a:solidFill>
                  <a:schemeClr val="dk1"/>
                </a:solidFill>
                <a:latin typeface="Twentieth Century"/>
                <a:ea typeface="Twentieth Century"/>
                <a:cs typeface="Twentieth Century"/>
                <a:sym typeface="Twentieth Century"/>
              </a:rPr>
              <a:t>Cars with 1001 HP have a broader price range, from $1,500,000 to $2,065,902.</a:t>
            </a:r>
            <a:endParaRPr/>
          </a:p>
          <a:p>
            <a:pPr indent="-285750" lvl="0" marL="285750" marR="0" rtl="0" algn="l">
              <a:spcBef>
                <a:spcPts val="0"/>
              </a:spcBef>
              <a:spcAft>
                <a:spcPts val="0"/>
              </a:spcAft>
              <a:buClr>
                <a:schemeClr val="dk1"/>
              </a:buClr>
              <a:buSzPts val="2200"/>
              <a:buFont typeface="Noto Sans Symbols"/>
              <a:buChar char="❖"/>
            </a:pPr>
            <a:r>
              <a:rPr lang="en-US" sz="2200">
                <a:solidFill>
                  <a:schemeClr val="dk1"/>
                </a:solidFill>
                <a:latin typeface="Twentieth Century"/>
                <a:ea typeface="Twentieth Century"/>
                <a:cs typeface="Twentieth Century"/>
                <a:sym typeface="Twentieth Century"/>
              </a:rPr>
              <a:t>The trendline suggests that more powerful engines usually lead to higher prices and  other factors such as the brand and specific features also play significant roles in determining the final price.</a:t>
            </a:r>
            <a:endParaRPr sz="22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63000"/>
          </a:blip>
          <a:stretch>
            <a:fillRect/>
          </a:stretch>
        </a:blipFill>
      </p:bgPr>
    </p:bg>
    <p:spTree>
      <p:nvGrpSpPr>
        <p:cNvPr id="233" name="Shape 233"/>
        <p:cNvGrpSpPr/>
        <p:nvPr/>
      </p:nvGrpSpPr>
      <p:grpSpPr>
        <a:xfrm>
          <a:off x="0" y="0"/>
          <a:ext cx="0" cy="0"/>
          <a:chOff x="0" y="0"/>
          <a:chExt cx="0" cy="0"/>
        </a:xfrm>
      </p:grpSpPr>
      <p:sp>
        <p:nvSpPr>
          <p:cNvPr id="234" name="Google Shape;234;p13"/>
          <p:cNvSpPr/>
          <p:nvPr/>
        </p:nvSpPr>
        <p:spPr>
          <a:xfrm>
            <a:off x="211015" y="112543"/>
            <a:ext cx="1871003" cy="520022"/>
          </a:xfrm>
          <a:prstGeom prst="rightArrowCallout">
            <a:avLst>
              <a:gd fmla="val 25000" name="adj1"/>
              <a:gd fmla="val 25000" name="adj2"/>
              <a:gd fmla="val 25000" name="adj3"/>
              <a:gd fmla="val 64977" name="adj4"/>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chemeClr val="lt1"/>
                </a:solidFill>
                <a:latin typeface="Twentieth Century"/>
                <a:ea typeface="Twentieth Century"/>
                <a:cs typeface="Twentieth Century"/>
                <a:sym typeface="Twentieth Century"/>
              </a:rPr>
              <a:t>Task3</a:t>
            </a:r>
            <a:endParaRPr sz="2500">
              <a:solidFill>
                <a:schemeClr val="lt1"/>
              </a:solidFill>
              <a:latin typeface="Twentieth Century"/>
              <a:ea typeface="Twentieth Century"/>
              <a:cs typeface="Twentieth Century"/>
              <a:sym typeface="Twentieth Century"/>
            </a:endParaRPr>
          </a:p>
        </p:txBody>
      </p:sp>
      <p:sp>
        <p:nvSpPr>
          <p:cNvPr id="235" name="Google Shape;235;p13"/>
          <p:cNvSpPr txBox="1"/>
          <p:nvPr/>
        </p:nvSpPr>
        <p:spPr>
          <a:xfrm>
            <a:off x="2253722" y="-289598"/>
            <a:ext cx="9589477"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B0F0"/>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3500">
                <a:solidFill>
                  <a:schemeClr val="dk1"/>
                </a:solidFill>
                <a:latin typeface="Twentieth Century"/>
                <a:ea typeface="Twentieth Century"/>
                <a:cs typeface="Twentieth Century"/>
                <a:sym typeface="Twentieth Century"/>
              </a:rPr>
              <a:t>Which car features are most important in determining a car's price?</a:t>
            </a:r>
            <a:endParaRPr sz="3500">
              <a:solidFill>
                <a:schemeClr val="dk1"/>
              </a:solidFill>
              <a:latin typeface="Twentieth Century"/>
              <a:ea typeface="Twentieth Century"/>
              <a:cs typeface="Twentieth Century"/>
              <a:sym typeface="Twentieth Century"/>
            </a:endParaRPr>
          </a:p>
        </p:txBody>
      </p:sp>
      <p:sp>
        <p:nvSpPr>
          <p:cNvPr id="236" name="Google Shape;236;p13"/>
          <p:cNvSpPr/>
          <p:nvPr/>
        </p:nvSpPr>
        <p:spPr>
          <a:xfrm>
            <a:off x="325675" y="2045096"/>
            <a:ext cx="3169085" cy="4180340"/>
          </a:xfrm>
          <a:prstGeom prst="rect">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a:p>
            <a:pPr indent="0" lvl="0" marL="0" marR="0" rtl="0" algn="ctr">
              <a:spcBef>
                <a:spcPts val="0"/>
              </a:spcBef>
              <a:spcAft>
                <a:spcPts val="0"/>
              </a:spcAft>
              <a:buNone/>
            </a:pPr>
            <a:r>
              <a:rPr lang="en-US" sz="1800">
                <a:solidFill>
                  <a:schemeClr val="lt1"/>
                </a:solidFill>
                <a:latin typeface="Twentieth Century"/>
                <a:ea typeface="Twentieth Century"/>
                <a:cs typeface="Twentieth Century"/>
                <a:sym typeface="Twentieth Century"/>
              </a:rPr>
              <a:t>Regression analysis identifying Engine Cylinders having the strongest relationship with a car's price.</a:t>
            </a:r>
            <a:endParaRPr sz="1800">
              <a:solidFill>
                <a:schemeClr val="lt1"/>
              </a:solidFill>
              <a:latin typeface="Twentieth Century"/>
              <a:ea typeface="Twentieth Century"/>
              <a:cs typeface="Twentieth Century"/>
              <a:sym typeface="Twentieth Century"/>
            </a:endParaRPr>
          </a:p>
        </p:txBody>
      </p:sp>
      <p:pic>
        <p:nvPicPr>
          <p:cNvPr id="237" name="Google Shape;237;p13"/>
          <p:cNvPicPr preferRelativeResize="0"/>
          <p:nvPr/>
        </p:nvPicPr>
        <p:blipFill rotWithShape="1">
          <a:blip r:embed="rId4">
            <a:alphaModFix/>
          </a:blip>
          <a:srcRect b="0" l="0" r="0" t="0"/>
          <a:stretch/>
        </p:blipFill>
        <p:spPr>
          <a:xfrm>
            <a:off x="438409" y="2189367"/>
            <a:ext cx="2943616" cy="1984680"/>
          </a:xfrm>
          <a:prstGeom prst="rect">
            <a:avLst/>
          </a:prstGeom>
          <a:noFill/>
          <a:ln>
            <a:noFill/>
          </a:ln>
        </p:spPr>
      </p:pic>
      <p:sp>
        <p:nvSpPr>
          <p:cNvPr id="238" name="Google Shape;238;p13"/>
          <p:cNvSpPr/>
          <p:nvPr/>
        </p:nvSpPr>
        <p:spPr>
          <a:xfrm>
            <a:off x="7365304" y="1878904"/>
            <a:ext cx="4501021" cy="4346532"/>
          </a:xfrm>
          <a:prstGeom prst="rect">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a:p>
            <a:pPr indent="0" lvl="0" marL="0" marR="0" rtl="0" algn="ctr">
              <a:spcBef>
                <a:spcPts val="0"/>
              </a:spcBef>
              <a:spcAft>
                <a:spcPts val="0"/>
              </a:spcAft>
              <a:buNone/>
            </a:pPr>
            <a:r>
              <a:t/>
            </a:r>
            <a:endParaRPr b="0" i="0" sz="1800" u="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a:p>
            <a:pPr indent="0" lvl="0" marL="0" marR="0" rtl="0" algn="ctr">
              <a:spcBef>
                <a:spcPts val="0"/>
              </a:spcBef>
              <a:spcAft>
                <a:spcPts val="0"/>
              </a:spcAft>
              <a:buNone/>
            </a:pPr>
            <a:r>
              <a:t/>
            </a:r>
            <a:endParaRPr b="0" i="0" sz="1800" u="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a:p>
            <a:pPr indent="0" lvl="0" marL="0" marR="0" rtl="0" algn="ctr">
              <a:spcBef>
                <a:spcPts val="0"/>
              </a:spcBef>
              <a:spcAft>
                <a:spcPts val="0"/>
              </a:spcAft>
              <a:buNone/>
            </a:pPr>
            <a:r>
              <a:t/>
            </a:r>
            <a:endParaRPr b="0" i="0" sz="1800" u="none" strike="noStrike">
              <a:solidFill>
                <a:schemeClr val="lt1"/>
              </a:solidFill>
              <a:latin typeface="Arial"/>
              <a:ea typeface="Arial"/>
              <a:cs typeface="Arial"/>
              <a:sym typeface="Arial"/>
            </a:endParaRPr>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a:p>
            <a:pPr indent="0" lvl="0" marL="0" marR="0" rtl="0" algn="ctr">
              <a:spcBef>
                <a:spcPts val="0"/>
              </a:spcBef>
              <a:spcAft>
                <a:spcPts val="0"/>
              </a:spcAft>
              <a:buNone/>
            </a:pPr>
            <a:r>
              <a:t/>
            </a:r>
            <a:endParaRPr b="0" i="0" sz="1800" u="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US" sz="1800" u="none" strike="noStrike">
                <a:solidFill>
                  <a:schemeClr val="lt1"/>
                </a:solidFill>
                <a:latin typeface="Arial"/>
                <a:ea typeface="Arial"/>
                <a:cs typeface="Arial"/>
                <a:sym typeface="Arial"/>
              </a:rPr>
              <a:t>A bar chart showing the coefficient values for each variable to visualize the relative strength of Engine Cylinders variable.</a:t>
            </a:r>
            <a:endParaRPr/>
          </a:p>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239" name="Google Shape;239;p13"/>
          <p:cNvPicPr preferRelativeResize="0"/>
          <p:nvPr/>
        </p:nvPicPr>
        <p:blipFill rotWithShape="1">
          <a:blip r:embed="rId5">
            <a:alphaModFix/>
          </a:blip>
          <a:srcRect b="0" l="0" r="0" t="0"/>
          <a:stretch/>
        </p:blipFill>
        <p:spPr>
          <a:xfrm>
            <a:off x="7677206" y="2045096"/>
            <a:ext cx="3877216" cy="2562583"/>
          </a:xfrm>
          <a:prstGeom prst="rect">
            <a:avLst/>
          </a:prstGeom>
          <a:noFill/>
          <a:ln>
            <a:noFill/>
          </a:ln>
        </p:spPr>
      </p:pic>
      <p:sp>
        <p:nvSpPr>
          <p:cNvPr id="240" name="Google Shape;240;p13"/>
          <p:cNvSpPr txBox="1"/>
          <p:nvPr/>
        </p:nvSpPr>
        <p:spPr>
          <a:xfrm>
            <a:off x="3607494" y="1252603"/>
            <a:ext cx="3870544"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wentieth Century"/>
                <a:ea typeface="Twentieth Century"/>
                <a:cs typeface="Twentieth Century"/>
                <a:sym typeface="Twentieth Century"/>
              </a:rPr>
              <a:t>More Cylinders and Higher horsepower substantially increases the price, as they are often associated with more powerful and premium vehicles.</a:t>
            </a:r>
            <a:endParaRPr/>
          </a:p>
          <a:p>
            <a:pPr indent="0" lvl="0" marL="0" marR="0" rtl="0" algn="l">
              <a:spcBef>
                <a:spcPts val="0"/>
              </a:spcBef>
              <a:spcAft>
                <a:spcPts val="0"/>
              </a:spcAft>
              <a:buNone/>
            </a:pPr>
            <a:r>
              <a:rPr lang="en-US" sz="2000">
                <a:solidFill>
                  <a:schemeClr val="dk1"/>
                </a:solidFill>
                <a:latin typeface="Twentieth Century"/>
                <a:ea typeface="Twentieth Century"/>
                <a:cs typeface="Twentieth Century"/>
                <a:sym typeface="Twentieth Century"/>
              </a:rPr>
              <a:t>To increase a car's market value, manufacturers should focus on enhancing engine power and the number of cylinders.</a:t>
            </a:r>
            <a:endParaRPr/>
          </a:p>
          <a:p>
            <a:pPr indent="0" lvl="0" marL="0" marR="0" rtl="0" algn="l">
              <a:spcBef>
                <a:spcPts val="0"/>
              </a:spcBef>
              <a:spcAft>
                <a:spcPts val="0"/>
              </a:spcAft>
              <a:buNone/>
            </a:pPr>
            <a:r>
              <a:rPr lang="en-US" sz="2000">
                <a:solidFill>
                  <a:schemeClr val="dk1"/>
                </a:solidFill>
                <a:latin typeface="Twentieth Century"/>
                <a:ea typeface="Twentieth Century"/>
                <a:cs typeface="Twentieth Century"/>
                <a:sym typeface="Twentieth Century"/>
              </a:rPr>
              <a:t>Better fuel efficiency on highways positively impacts the price, likely due to increased consumer preference for fuel savings in long-distance travel.</a:t>
            </a:r>
            <a:endParaRPr/>
          </a:p>
          <a:p>
            <a:pPr indent="0" lvl="0" marL="0" marR="0" rtl="0" algn="l">
              <a:spcBef>
                <a:spcPts val="0"/>
              </a:spcBef>
              <a:spcAft>
                <a:spcPts val="0"/>
              </a:spcAft>
              <a:buNone/>
            </a:pPr>
            <a:r>
              <a:rPr lang="en-US" sz="2000">
                <a:solidFill>
                  <a:schemeClr val="dk1"/>
                </a:solidFill>
                <a:latin typeface="Twentieth Century"/>
                <a:ea typeface="Twentieth Century"/>
                <a:cs typeface="Twentieth Century"/>
                <a:sym typeface="Twentieth Century"/>
              </a:rPr>
              <a:t>Improving highway fuel efficiency can also make a car more attractive to buyers and justify a higher price.</a:t>
            </a:r>
            <a:endParaRPr sz="20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58999"/>
          </a:blip>
          <a:stretch>
            <a:fillRect/>
          </a:stretch>
        </a:blipFill>
      </p:bgPr>
    </p:bg>
    <p:spTree>
      <p:nvGrpSpPr>
        <p:cNvPr id="244" name="Shape 244"/>
        <p:cNvGrpSpPr/>
        <p:nvPr/>
      </p:nvGrpSpPr>
      <p:grpSpPr>
        <a:xfrm>
          <a:off x="0" y="0"/>
          <a:ext cx="0" cy="0"/>
          <a:chOff x="0" y="0"/>
          <a:chExt cx="0" cy="0"/>
        </a:xfrm>
      </p:grpSpPr>
      <p:sp>
        <p:nvSpPr>
          <p:cNvPr id="245" name="Google Shape;245;p14"/>
          <p:cNvSpPr/>
          <p:nvPr/>
        </p:nvSpPr>
        <p:spPr>
          <a:xfrm>
            <a:off x="211015" y="112543"/>
            <a:ext cx="1871003" cy="351692"/>
          </a:xfrm>
          <a:prstGeom prst="rightArrowCallout">
            <a:avLst>
              <a:gd fmla="val 25000" name="adj1"/>
              <a:gd fmla="val 25000" name="adj2"/>
              <a:gd fmla="val 25000" name="adj3"/>
              <a:gd fmla="val 64977" name="adj4"/>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chemeClr val="lt1"/>
                </a:solidFill>
                <a:latin typeface="Twentieth Century"/>
                <a:ea typeface="Twentieth Century"/>
                <a:cs typeface="Twentieth Century"/>
                <a:sym typeface="Twentieth Century"/>
              </a:rPr>
              <a:t>Task4A</a:t>
            </a:r>
            <a:endParaRPr sz="2500">
              <a:solidFill>
                <a:schemeClr val="lt1"/>
              </a:solidFill>
              <a:latin typeface="Twentieth Century"/>
              <a:ea typeface="Twentieth Century"/>
              <a:cs typeface="Twentieth Century"/>
              <a:sym typeface="Twentieth Century"/>
            </a:endParaRPr>
          </a:p>
        </p:txBody>
      </p:sp>
      <p:sp>
        <p:nvSpPr>
          <p:cNvPr id="246" name="Google Shape;246;p14"/>
          <p:cNvSpPr txBox="1"/>
          <p:nvPr/>
        </p:nvSpPr>
        <p:spPr>
          <a:xfrm>
            <a:off x="2082018" y="-152709"/>
            <a:ext cx="989896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wentieth Century"/>
                <a:ea typeface="Twentieth Century"/>
                <a:cs typeface="Twentieth Century"/>
                <a:sym typeface="Twentieth Century"/>
              </a:rPr>
              <a:t>A pivot table that shows the average price of     								cars for each manufacturer.</a:t>
            </a:r>
            <a:endParaRPr sz="4000">
              <a:solidFill>
                <a:schemeClr val="dk1"/>
              </a:solidFill>
              <a:latin typeface="Twentieth Century"/>
              <a:ea typeface="Twentieth Century"/>
              <a:cs typeface="Twentieth Century"/>
              <a:sym typeface="Twentieth Century"/>
            </a:endParaRPr>
          </a:p>
        </p:txBody>
      </p:sp>
      <p:pic>
        <p:nvPicPr>
          <p:cNvPr id="247" name="Google Shape;247;p14"/>
          <p:cNvPicPr preferRelativeResize="0"/>
          <p:nvPr/>
        </p:nvPicPr>
        <p:blipFill rotWithShape="1">
          <a:blip r:embed="rId4">
            <a:alphaModFix/>
          </a:blip>
          <a:srcRect b="0" l="0" r="0" t="0"/>
          <a:stretch/>
        </p:blipFill>
        <p:spPr>
          <a:xfrm>
            <a:off x="211015" y="971858"/>
            <a:ext cx="2410161" cy="5677692"/>
          </a:xfrm>
          <a:prstGeom prst="rect">
            <a:avLst/>
          </a:prstGeom>
          <a:noFill/>
          <a:ln>
            <a:noFill/>
          </a:ln>
        </p:spPr>
      </p:pic>
      <p:pic>
        <p:nvPicPr>
          <p:cNvPr id="248" name="Google Shape;248;p14"/>
          <p:cNvPicPr preferRelativeResize="0"/>
          <p:nvPr/>
        </p:nvPicPr>
        <p:blipFill rotWithShape="1">
          <a:blip r:embed="rId5">
            <a:alphaModFix/>
          </a:blip>
          <a:srcRect b="0" l="0" r="0" t="0"/>
          <a:stretch/>
        </p:blipFill>
        <p:spPr>
          <a:xfrm>
            <a:off x="5845473" y="1076647"/>
            <a:ext cx="2372056" cy="5572903"/>
          </a:xfrm>
          <a:prstGeom prst="rect">
            <a:avLst/>
          </a:prstGeom>
          <a:noFill/>
          <a:ln>
            <a:noFill/>
          </a:ln>
        </p:spPr>
      </p:pic>
      <p:sp>
        <p:nvSpPr>
          <p:cNvPr id="249" name="Google Shape;249;p14"/>
          <p:cNvSpPr txBox="1"/>
          <p:nvPr/>
        </p:nvSpPr>
        <p:spPr>
          <a:xfrm>
            <a:off x="2621176" y="722528"/>
            <a:ext cx="3224297" cy="5847755"/>
          </a:xfrm>
          <a:prstGeom prst="rect">
            <a:avLst/>
          </a:prstGeom>
          <a:noFill/>
          <a:ln>
            <a:noFill/>
          </a:ln>
        </p:spPr>
        <p:txBody>
          <a:bodyPr anchorCtr="0" anchor="t" bIns="45700" lIns="91425" spcFirstLastPara="1" rIns="91425" wrap="square" tIns="45700">
            <a:spAutoFit/>
          </a:bodyPr>
          <a:lstStyle/>
          <a:p>
            <a:pPr indent="-285750" lvl="0" marL="285750" marR="0" rtl="0" algn="ctr">
              <a:spcBef>
                <a:spcPts val="0"/>
              </a:spcBef>
              <a:spcAft>
                <a:spcPts val="0"/>
              </a:spcAft>
              <a:buClr>
                <a:schemeClr val="dk1"/>
              </a:buClr>
              <a:buSzPts val="1700"/>
              <a:buFont typeface="Noto Sans Symbols"/>
              <a:buChar char="❖"/>
            </a:pPr>
            <a:r>
              <a:rPr lang="en-US" sz="1700">
                <a:solidFill>
                  <a:schemeClr val="dk1"/>
                </a:solidFill>
                <a:latin typeface="Arial"/>
                <a:ea typeface="Arial"/>
                <a:cs typeface="Arial"/>
                <a:sym typeface="Arial"/>
              </a:rPr>
              <a:t>H</a:t>
            </a:r>
            <a:r>
              <a:rPr b="0" i="0" lang="en-US" sz="1700">
                <a:solidFill>
                  <a:schemeClr val="dk1"/>
                </a:solidFill>
                <a:latin typeface="Arial"/>
                <a:ea typeface="Arial"/>
                <a:cs typeface="Arial"/>
                <a:sym typeface="Arial"/>
              </a:rPr>
              <a:t>igh average prices are primarily due to their powerful engines, with horsepower ranging from 620 to 1001 HP, which significantly boosts their value. </a:t>
            </a:r>
            <a:endParaRPr/>
          </a:p>
          <a:p>
            <a:pPr indent="-285750" lvl="0" marL="285750" marR="0" rtl="0" algn="ctr">
              <a:spcBef>
                <a:spcPts val="0"/>
              </a:spcBef>
              <a:spcAft>
                <a:spcPts val="0"/>
              </a:spcAft>
              <a:buClr>
                <a:schemeClr val="dk1"/>
              </a:buClr>
              <a:buSzPts val="1700"/>
              <a:buFont typeface="Noto Sans Symbols"/>
              <a:buChar char="❖"/>
            </a:pPr>
            <a:r>
              <a:rPr b="0" i="0" lang="en-US" sz="1700">
                <a:solidFill>
                  <a:schemeClr val="dk1"/>
                </a:solidFill>
                <a:latin typeface="Arial"/>
                <a:ea typeface="Arial"/>
                <a:cs typeface="Arial"/>
                <a:sym typeface="Arial"/>
              </a:rPr>
              <a:t>Additionally, their classification as exotic, high-performance, and luxury vehicles, combined with premium features like automated manual transmissions and premium unleaded fuel requirements, contribute to their elevated market prices. </a:t>
            </a:r>
            <a:endParaRPr/>
          </a:p>
          <a:p>
            <a:pPr indent="-285750" lvl="0" marL="285750" marR="0" rtl="0" algn="ctr">
              <a:spcBef>
                <a:spcPts val="0"/>
              </a:spcBef>
              <a:spcAft>
                <a:spcPts val="0"/>
              </a:spcAft>
              <a:buClr>
                <a:schemeClr val="dk1"/>
              </a:buClr>
              <a:buSzPts val="1700"/>
              <a:buFont typeface="Noto Sans Symbols"/>
              <a:buChar char="❖"/>
            </a:pPr>
            <a:r>
              <a:rPr b="0" i="0" lang="en-US" sz="1700">
                <a:solidFill>
                  <a:schemeClr val="dk1"/>
                </a:solidFill>
                <a:latin typeface="Arial"/>
                <a:ea typeface="Arial"/>
                <a:cs typeface="Arial"/>
                <a:sym typeface="Arial"/>
              </a:rPr>
              <a:t>Lastly, the exclusivity and limited production of models such as the Maybach and Bugatti Veyron further drive up their prices due to high demand among luxury car enthusiasts.</a:t>
            </a:r>
            <a:endParaRPr sz="1700">
              <a:solidFill>
                <a:schemeClr val="dk1"/>
              </a:solidFill>
              <a:latin typeface="Twentieth Century"/>
              <a:ea typeface="Twentieth Century"/>
              <a:cs typeface="Twentieth Century"/>
              <a:sym typeface="Twentieth Century"/>
            </a:endParaRPr>
          </a:p>
        </p:txBody>
      </p:sp>
      <p:sp>
        <p:nvSpPr>
          <p:cNvPr id="250" name="Google Shape;250;p14"/>
          <p:cNvSpPr txBox="1"/>
          <p:nvPr/>
        </p:nvSpPr>
        <p:spPr>
          <a:xfrm>
            <a:off x="8217529" y="986263"/>
            <a:ext cx="3974471" cy="5586145"/>
          </a:xfrm>
          <a:prstGeom prst="rect">
            <a:avLst/>
          </a:prstGeom>
          <a:noFill/>
          <a:ln>
            <a:noFill/>
          </a:ln>
        </p:spPr>
        <p:txBody>
          <a:bodyPr anchorCtr="0" anchor="t" bIns="45700" lIns="91425" spcFirstLastPara="1" rIns="91425" wrap="square" tIns="45700">
            <a:spAutoFit/>
          </a:bodyPr>
          <a:lstStyle/>
          <a:p>
            <a:pPr indent="-342900" lvl="0" marL="342900" marR="0" rtl="0" algn="ctr">
              <a:spcBef>
                <a:spcPts val="0"/>
              </a:spcBef>
              <a:spcAft>
                <a:spcPts val="0"/>
              </a:spcAft>
              <a:buClr>
                <a:schemeClr val="dk1"/>
              </a:buClr>
              <a:buSzPts val="2100"/>
              <a:buFont typeface="Noto Sans Symbols"/>
              <a:buChar char="❖"/>
            </a:pPr>
            <a:r>
              <a:rPr lang="en-US" sz="2100">
                <a:solidFill>
                  <a:schemeClr val="dk1"/>
                </a:solidFill>
                <a:latin typeface="Twentieth Century"/>
                <a:ea typeface="Twentieth Century"/>
                <a:cs typeface="Twentieth Century"/>
                <a:sym typeface="Twentieth Century"/>
              </a:rPr>
              <a:t>Low average prices because many are older models, which depreciates their value over time. </a:t>
            </a:r>
            <a:endParaRPr/>
          </a:p>
          <a:p>
            <a:pPr indent="-342900" lvl="0" marL="342900" marR="0" rtl="0" algn="ctr">
              <a:spcBef>
                <a:spcPts val="0"/>
              </a:spcBef>
              <a:spcAft>
                <a:spcPts val="0"/>
              </a:spcAft>
              <a:buClr>
                <a:schemeClr val="dk1"/>
              </a:buClr>
              <a:buSzPts val="2100"/>
              <a:buFont typeface="Noto Sans Symbols"/>
              <a:buChar char="❖"/>
            </a:pPr>
            <a:r>
              <a:rPr lang="en-US" sz="2100">
                <a:solidFill>
                  <a:schemeClr val="dk1"/>
                </a:solidFill>
                <a:latin typeface="Twentieth Century"/>
                <a:ea typeface="Twentieth Century"/>
                <a:cs typeface="Twentieth Century"/>
                <a:sym typeface="Twentieth Century"/>
              </a:rPr>
              <a:t>Additionally, while some models are luxury or performance-oriented, their older manufacturing dates and high mileage can significantly reduce their market value. </a:t>
            </a:r>
            <a:endParaRPr/>
          </a:p>
          <a:p>
            <a:pPr indent="-342900" lvl="0" marL="342900" marR="0" rtl="0" algn="ctr">
              <a:spcBef>
                <a:spcPts val="0"/>
              </a:spcBef>
              <a:spcAft>
                <a:spcPts val="0"/>
              </a:spcAft>
              <a:buClr>
                <a:schemeClr val="dk1"/>
              </a:buClr>
              <a:buSzPts val="2100"/>
              <a:buFont typeface="Noto Sans Symbols"/>
              <a:buChar char="❖"/>
            </a:pPr>
            <a:r>
              <a:rPr lang="en-US" sz="2100">
                <a:solidFill>
                  <a:schemeClr val="dk1"/>
                </a:solidFill>
                <a:latin typeface="Twentieth Century"/>
                <a:ea typeface="Twentieth Century"/>
                <a:cs typeface="Twentieth Century"/>
                <a:sym typeface="Twentieth Century"/>
              </a:rPr>
              <a:t>However, these vehicles can still offer advantages such as lower purchase costs, potentially lower insurance premiums, and a more affordable entry into luxury or performance categories for budget-conscious buyers.</a:t>
            </a:r>
            <a:endParaRPr sz="21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25000"/>
          </a:blip>
          <a:stretch>
            <a:fillRect/>
          </a:stretch>
        </a:blipFill>
      </p:bgPr>
    </p:bg>
    <p:spTree>
      <p:nvGrpSpPr>
        <p:cNvPr id="254" name="Shape 254"/>
        <p:cNvGrpSpPr/>
        <p:nvPr/>
      </p:nvGrpSpPr>
      <p:grpSpPr>
        <a:xfrm>
          <a:off x="0" y="0"/>
          <a:ext cx="0" cy="0"/>
          <a:chOff x="0" y="0"/>
          <a:chExt cx="0" cy="0"/>
        </a:xfrm>
      </p:grpSpPr>
      <p:sp>
        <p:nvSpPr>
          <p:cNvPr id="255" name="Google Shape;255;p15"/>
          <p:cNvSpPr txBox="1"/>
          <p:nvPr/>
        </p:nvSpPr>
        <p:spPr>
          <a:xfrm>
            <a:off x="2897945" y="112542"/>
            <a:ext cx="5457489"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000" u="none" strike="noStrike">
                <a:solidFill>
                  <a:schemeClr val="dk1"/>
                </a:solidFill>
                <a:latin typeface="Arial"/>
                <a:ea typeface="Arial"/>
                <a:cs typeface="Arial"/>
                <a:sym typeface="Arial"/>
              </a:rPr>
              <a:t>A horizontal stacked bar chart that visualizes the relationship between manufacturer and average price.</a:t>
            </a:r>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256" name="Google Shape;256;p15"/>
          <p:cNvSpPr txBox="1"/>
          <p:nvPr/>
        </p:nvSpPr>
        <p:spPr>
          <a:xfrm>
            <a:off x="396606" y="1913715"/>
            <a:ext cx="8449938" cy="46012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342900" lvl="0" marL="342900" marR="0" rtl="0" algn="ctr">
              <a:spcBef>
                <a:spcPts val="0"/>
              </a:spcBef>
              <a:spcAft>
                <a:spcPts val="0"/>
              </a:spcAft>
              <a:buClr>
                <a:schemeClr val="dk1"/>
              </a:buClr>
              <a:buSzPts val="2500"/>
              <a:buFont typeface="Noto Sans Symbols"/>
              <a:buChar char="❖"/>
            </a:pPr>
            <a:r>
              <a:rPr lang="en-US" sz="2500">
                <a:solidFill>
                  <a:schemeClr val="dk1"/>
                </a:solidFill>
                <a:latin typeface="Twentieth Century"/>
                <a:ea typeface="Twentieth Century"/>
                <a:cs typeface="Twentieth Century"/>
                <a:sym typeface="Twentieth Century"/>
              </a:rPr>
              <a:t>The significant variation in MSRP among luxury car brands like Bugatti, Maybach, and Rolls-Royce is influenced by factors such as engine horsepower, engine cylinders, and market category, with higher performance and exclusivity driving up prices.</a:t>
            </a:r>
            <a:endParaRPr/>
          </a:p>
          <a:p>
            <a:pPr indent="-342900" lvl="0" marL="342900" marR="0" rtl="0" algn="ctr">
              <a:spcBef>
                <a:spcPts val="0"/>
              </a:spcBef>
              <a:spcAft>
                <a:spcPts val="0"/>
              </a:spcAft>
              <a:buClr>
                <a:schemeClr val="dk1"/>
              </a:buClr>
              <a:buSzPts val="2500"/>
              <a:buFont typeface="Noto Sans Symbols"/>
              <a:buChar char="❖"/>
            </a:pPr>
            <a:r>
              <a:rPr lang="en-US" sz="2500">
                <a:solidFill>
                  <a:schemeClr val="dk1"/>
                </a:solidFill>
                <a:latin typeface="Twentieth Century"/>
                <a:ea typeface="Twentieth Century"/>
                <a:cs typeface="Twentieth Century"/>
                <a:sym typeface="Twentieth Century"/>
              </a:rPr>
              <a:t>Besides, features like advanced transmission types, driven wheels configurations, and premium vehicle styles contribute to the higher valuation of these luxury cars. </a:t>
            </a:r>
            <a:endParaRPr/>
          </a:p>
          <a:p>
            <a:pPr indent="-342900" lvl="0" marL="342900" marR="0" rtl="0" algn="ctr">
              <a:spcBef>
                <a:spcPts val="0"/>
              </a:spcBef>
              <a:spcAft>
                <a:spcPts val="0"/>
              </a:spcAft>
              <a:buClr>
                <a:schemeClr val="dk1"/>
              </a:buClr>
              <a:buSzPts val="2500"/>
              <a:buFont typeface="Noto Sans Symbols"/>
              <a:buChar char="❖"/>
            </a:pPr>
            <a:r>
              <a:rPr lang="en-US" sz="2500">
                <a:solidFill>
                  <a:schemeClr val="dk1"/>
                </a:solidFill>
                <a:latin typeface="Twentieth Century"/>
                <a:ea typeface="Twentieth Century"/>
                <a:cs typeface="Twentieth Century"/>
                <a:sym typeface="Twentieth Century"/>
              </a:rPr>
              <a:t>Finally, fuel efficiency (highway and city MPG) and the brand's overall popularity also play crucial roles in determining the market price of these high-end vehicles.</a:t>
            </a:r>
            <a:endParaRPr sz="2500">
              <a:solidFill>
                <a:schemeClr val="dk1"/>
              </a:solidFill>
              <a:latin typeface="Twentieth Century"/>
              <a:ea typeface="Twentieth Century"/>
              <a:cs typeface="Twentieth Century"/>
              <a:sym typeface="Twentieth Century"/>
            </a:endParaRPr>
          </a:p>
        </p:txBody>
      </p:sp>
      <p:pic>
        <p:nvPicPr>
          <p:cNvPr id="257" name="Google Shape;257;p15"/>
          <p:cNvPicPr preferRelativeResize="0"/>
          <p:nvPr/>
        </p:nvPicPr>
        <p:blipFill rotWithShape="1">
          <a:blip r:embed="rId4">
            <a:alphaModFix/>
          </a:blip>
          <a:srcRect b="0" l="0" r="0" t="0"/>
          <a:stretch/>
        </p:blipFill>
        <p:spPr>
          <a:xfrm>
            <a:off x="8741024" y="0"/>
            <a:ext cx="3962400" cy="6858000"/>
          </a:xfrm>
          <a:prstGeom prst="rect">
            <a:avLst/>
          </a:prstGeom>
          <a:noFill/>
          <a:ln>
            <a:noFill/>
          </a:ln>
        </p:spPr>
      </p:pic>
      <p:sp>
        <p:nvSpPr>
          <p:cNvPr id="258" name="Google Shape;258;p15"/>
          <p:cNvSpPr/>
          <p:nvPr/>
        </p:nvSpPr>
        <p:spPr>
          <a:xfrm>
            <a:off x="705080" y="700515"/>
            <a:ext cx="1663377" cy="279986"/>
          </a:xfrm>
          <a:prstGeom prst="rightArrowCallout">
            <a:avLst>
              <a:gd fmla="val 25000" name="adj1"/>
              <a:gd fmla="val 25000" name="adj2"/>
              <a:gd fmla="val 25000" name="adj3"/>
              <a:gd fmla="val 64977" name="adj4"/>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chemeClr val="lt1"/>
                </a:solidFill>
                <a:latin typeface="Twentieth Century"/>
                <a:ea typeface="Twentieth Century"/>
                <a:cs typeface="Twentieth Century"/>
                <a:sym typeface="Twentieth Century"/>
              </a:rPr>
              <a:t>Task4B</a:t>
            </a:r>
            <a:endParaRPr sz="25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13000"/>
          </a:blip>
          <a:stretch>
            <a:fillRect/>
          </a:stretch>
        </a:blipFill>
      </p:bgPr>
    </p:bg>
    <p:spTree>
      <p:nvGrpSpPr>
        <p:cNvPr id="262" name="Shape 262"/>
        <p:cNvGrpSpPr/>
        <p:nvPr/>
      </p:nvGrpSpPr>
      <p:grpSpPr>
        <a:xfrm>
          <a:off x="0" y="0"/>
          <a:ext cx="0" cy="0"/>
          <a:chOff x="0" y="0"/>
          <a:chExt cx="0" cy="0"/>
        </a:xfrm>
      </p:grpSpPr>
      <p:sp>
        <p:nvSpPr>
          <p:cNvPr id="263" name="Google Shape;263;p16"/>
          <p:cNvSpPr txBox="1"/>
          <p:nvPr/>
        </p:nvSpPr>
        <p:spPr>
          <a:xfrm>
            <a:off x="0" y="0"/>
            <a:ext cx="12191999" cy="1246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Arial"/>
                <a:ea typeface="Arial"/>
                <a:cs typeface="Arial"/>
                <a:sym typeface="Arial"/>
              </a:rPr>
              <a:t>Task5A </a:t>
            </a:r>
            <a:r>
              <a:rPr b="0" i="0" lang="en-US" sz="1800" u="none" strike="noStrike">
                <a:solidFill>
                  <a:srgbClr val="000000"/>
                </a:solidFill>
                <a:latin typeface="Arial"/>
                <a:ea typeface="Arial"/>
                <a:cs typeface="Arial"/>
                <a:sym typeface="Arial"/>
              </a:rPr>
              <a:t> </a:t>
            </a:r>
            <a:r>
              <a:rPr b="0" i="0" lang="en-US" sz="2500" u="none" strike="noStrike">
                <a:solidFill>
                  <a:srgbClr val="000000"/>
                </a:solidFill>
                <a:latin typeface="Arial"/>
                <a:ea typeface="Arial"/>
                <a:cs typeface="Arial"/>
                <a:sym typeface="Arial"/>
              </a:rPr>
              <a:t> A scatter plot with the number of cylinders on the x-axis and highway MPG on the y-axis &amp; a trendline on the scatter plot to visually estimate the slope of the relationship and assess its significance.</a:t>
            </a:r>
            <a:endParaRPr sz="2500">
              <a:solidFill>
                <a:schemeClr val="dk1"/>
              </a:solidFill>
              <a:latin typeface="Twentieth Century"/>
              <a:ea typeface="Twentieth Century"/>
              <a:cs typeface="Twentieth Century"/>
              <a:sym typeface="Twentieth Century"/>
            </a:endParaRPr>
          </a:p>
        </p:txBody>
      </p:sp>
      <p:pic>
        <p:nvPicPr>
          <p:cNvPr id="264" name="Google Shape;264;p16"/>
          <p:cNvPicPr preferRelativeResize="0"/>
          <p:nvPr/>
        </p:nvPicPr>
        <p:blipFill rotWithShape="1">
          <a:blip r:embed="rId4">
            <a:alphaModFix/>
          </a:blip>
          <a:srcRect b="0" l="0" r="0" t="0"/>
          <a:stretch/>
        </p:blipFill>
        <p:spPr>
          <a:xfrm>
            <a:off x="3253647" y="2203781"/>
            <a:ext cx="5886450" cy="3838575"/>
          </a:xfrm>
          <a:prstGeom prst="rect">
            <a:avLst/>
          </a:prstGeom>
          <a:noFill/>
          <a:ln>
            <a:noFill/>
          </a:ln>
        </p:spPr>
      </p:pic>
      <p:sp>
        <p:nvSpPr>
          <p:cNvPr id="265" name="Google Shape;265;p16"/>
          <p:cNvSpPr txBox="1"/>
          <p:nvPr/>
        </p:nvSpPr>
        <p:spPr>
          <a:xfrm>
            <a:off x="99152" y="1933539"/>
            <a:ext cx="3150824" cy="410881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chemeClr val="dk1"/>
                </a:solidFill>
                <a:latin typeface="Twentieth Century"/>
                <a:ea typeface="Twentieth Century"/>
                <a:cs typeface="Twentieth Century"/>
                <a:sym typeface="Twentieth Century"/>
              </a:rPr>
              <a:t>Ferrari 456M and Bugatti Veyron, powerful engines with 12 to 16 cylinders, premium fuel requirements, and MSRPs soaring into the hundreds of thousands and even millions, highlighting their status as luxury, high-performance vehicles with exotic appeal.</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500">
              <a:solidFill>
                <a:schemeClr val="dk1"/>
              </a:solidFill>
              <a:latin typeface="Twentieth Century"/>
              <a:ea typeface="Twentieth Century"/>
              <a:cs typeface="Twentieth Century"/>
              <a:sym typeface="Twentieth Century"/>
            </a:endParaRPr>
          </a:p>
        </p:txBody>
      </p:sp>
      <p:sp>
        <p:nvSpPr>
          <p:cNvPr id="266" name="Google Shape;266;p16"/>
          <p:cNvSpPr txBox="1"/>
          <p:nvPr/>
        </p:nvSpPr>
        <p:spPr>
          <a:xfrm>
            <a:off x="8820841" y="1597847"/>
            <a:ext cx="2886420" cy="36471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chemeClr val="dk1"/>
                </a:solidFill>
                <a:latin typeface="Twentieth Century"/>
                <a:ea typeface="Twentieth Century"/>
                <a:cs typeface="Twentieth Century"/>
                <a:sym typeface="Twentieth Century"/>
              </a:rPr>
              <a:t>Chevrolet Spark EV boasts high efficiency, with highway MPG of 109-110 and city MPG of 128-137 reflect the efficiency of electric powertrains in urban and highway driving which prioritize power and performance over fuel economy.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31000"/>
          </a:blip>
          <a:stretch>
            <a:fillRect/>
          </a:stretch>
        </a:blipFill>
      </p:bgPr>
    </p:bg>
    <p:spTree>
      <p:nvGrpSpPr>
        <p:cNvPr id="270" name="Shape 270"/>
        <p:cNvGrpSpPr/>
        <p:nvPr/>
      </p:nvGrpSpPr>
      <p:grpSpPr>
        <a:xfrm>
          <a:off x="0" y="0"/>
          <a:ext cx="0" cy="0"/>
          <a:chOff x="0" y="0"/>
          <a:chExt cx="0" cy="0"/>
        </a:xfrm>
      </p:grpSpPr>
      <p:sp>
        <p:nvSpPr>
          <p:cNvPr id="271" name="Google Shape;271;p17"/>
          <p:cNvSpPr txBox="1"/>
          <p:nvPr/>
        </p:nvSpPr>
        <p:spPr>
          <a:xfrm>
            <a:off x="0" y="-112542"/>
            <a:ext cx="121920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strike="noStrike">
                <a:solidFill>
                  <a:srgbClr val="000000"/>
                </a:solidFill>
                <a:latin typeface="Arial"/>
                <a:ea typeface="Arial"/>
                <a:cs typeface="Arial"/>
                <a:sym typeface="Arial"/>
              </a:rPr>
              <a:t>Task5B  </a:t>
            </a:r>
            <a:r>
              <a:rPr b="0" i="0" lang="en-US" sz="4000" u="none" strike="noStrike">
                <a:solidFill>
                  <a:srgbClr val="000000"/>
                </a:solidFill>
                <a:latin typeface="Arial"/>
                <a:ea typeface="Arial"/>
                <a:cs typeface="Arial"/>
                <a:sym typeface="Arial"/>
              </a:rPr>
              <a:t>Correlation coefficient between the number of cylinders and highway MPG to quantify the strength and direction of the relationship.</a:t>
            </a:r>
            <a:endParaRPr/>
          </a:p>
        </p:txBody>
      </p:sp>
      <p:pic>
        <p:nvPicPr>
          <p:cNvPr id="272" name="Google Shape;272;p17"/>
          <p:cNvPicPr preferRelativeResize="0"/>
          <p:nvPr/>
        </p:nvPicPr>
        <p:blipFill rotWithShape="1">
          <a:blip r:embed="rId4">
            <a:alphaModFix/>
          </a:blip>
          <a:srcRect b="0" l="0" r="0" t="0"/>
          <a:stretch/>
        </p:blipFill>
        <p:spPr>
          <a:xfrm>
            <a:off x="3967089" y="2906622"/>
            <a:ext cx="3868615" cy="1847410"/>
          </a:xfrm>
          <a:prstGeom prst="rect">
            <a:avLst/>
          </a:prstGeom>
          <a:noFill/>
          <a:ln>
            <a:noFill/>
          </a:ln>
        </p:spPr>
      </p:pic>
      <p:sp>
        <p:nvSpPr>
          <p:cNvPr id="273" name="Google Shape;273;p17"/>
          <p:cNvSpPr txBox="1"/>
          <p:nvPr/>
        </p:nvSpPr>
        <p:spPr>
          <a:xfrm>
            <a:off x="0" y="2400185"/>
            <a:ext cx="3967089" cy="4493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chemeClr val="dk1"/>
                </a:solidFill>
                <a:latin typeface="Twentieth Century"/>
                <a:ea typeface="Twentieth Century"/>
                <a:cs typeface="Twentieth Century"/>
                <a:sym typeface="Twentieth Century"/>
              </a:rPr>
              <a:t>The negative correlation coefficient of -0.647 between engine cylinders and highway MPG indicates a significant inverse relationship, meaning that as the number of engine cylinders increases, the highway fuel efficiency tends to decrease. </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274" name="Google Shape;274;p17"/>
          <p:cNvSpPr txBox="1"/>
          <p:nvPr/>
        </p:nvSpPr>
        <p:spPr>
          <a:xfrm>
            <a:off x="7948246" y="2732183"/>
            <a:ext cx="3573194" cy="33239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00">
                <a:solidFill>
                  <a:schemeClr val="dk1"/>
                </a:solidFill>
                <a:latin typeface="Twentieth Century"/>
                <a:ea typeface="Twentieth Century"/>
                <a:cs typeface="Twentieth Century"/>
                <a:sym typeface="Twentieth Century"/>
              </a:rPr>
              <a:t>This confirms that vehicles with more cylinders are generally less </a:t>
            </a:r>
            <a:endParaRPr/>
          </a:p>
          <a:p>
            <a:pPr indent="0" lvl="0" marL="0" marR="0" rtl="0" algn="ctr">
              <a:spcBef>
                <a:spcPts val="0"/>
              </a:spcBef>
              <a:spcAft>
                <a:spcPts val="0"/>
              </a:spcAft>
              <a:buNone/>
            </a:pPr>
            <a:r>
              <a:rPr lang="en-US" sz="3500">
                <a:solidFill>
                  <a:schemeClr val="dk1"/>
                </a:solidFill>
                <a:latin typeface="Twentieth Century"/>
                <a:ea typeface="Twentieth Century"/>
                <a:cs typeface="Twentieth Century"/>
                <a:sym typeface="Twentieth Century"/>
              </a:rPr>
              <a:t>fuel-efficient on highways.</a:t>
            </a:r>
            <a:endParaRPr sz="35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17000"/>
          </a:blip>
          <a:stretch>
            <a:fillRect/>
          </a:stretch>
        </a:blipFill>
      </p:bgPr>
    </p:bg>
    <p:spTree>
      <p:nvGrpSpPr>
        <p:cNvPr id="278" name="Shape 278"/>
        <p:cNvGrpSpPr/>
        <p:nvPr/>
      </p:nvGrpSpPr>
      <p:grpSpPr>
        <a:xfrm>
          <a:off x="0" y="0"/>
          <a:ext cx="0" cy="0"/>
          <a:chOff x="0" y="0"/>
          <a:chExt cx="0" cy="0"/>
        </a:xfrm>
      </p:grpSpPr>
      <p:sp>
        <p:nvSpPr>
          <p:cNvPr id="279" name="Google Shape;279;p18"/>
          <p:cNvSpPr txBox="1"/>
          <p:nvPr/>
        </p:nvSpPr>
        <p:spPr>
          <a:xfrm rot="-1344133">
            <a:off x="0" y="2293033"/>
            <a:ext cx="11852925" cy="20159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500" u="none" strike="noStrike">
                <a:solidFill>
                  <a:srgbClr val="BFBFBF"/>
                </a:solidFill>
                <a:latin typeface="Arial"/>
                <a:ea typeface="Arial"/>
                <a:cs typeface="Arial"/>
                <a:sym typeface="Arial"/>
              </a:rPr>
              <a:t>The Dashboard</a:t>
            </a:r>
            <a:endParaRPr sz="12500">
              <a:solidFill>
                <a:srgbClr val="BFBFBF"/>
              </a:solidFill>
              <a:latin typeface="Twentieth Century"/>
              <a:ea typeface="Twentieth Century"/>
              <a:cs typeface="Twentieth Century"/>
              <a:sym typeface="Twentieth Century"/>
            </a:endParaRPr>
          </a:p>
        </p:txBody>
      </p:sp>
      <p:pic>
        <p:nvPicPr>
          <p:cNvPr id="280" name="Google Shape;280;p18"/>
          <p:cNvPicPr preferRelativeResize="0"/>
          <p:nvPr/>
        </p:nvPicPr>
        <p:blipFill rotWithShape="1">
          <a:blip r:embed="rId4">
            <a:alphaModFix/>
          </a:blip>
          <a:srcRect b="0" l="0" r="0" t="0"/>
          <a:stretch/>
        </p:blipFill>
        <p:spPr>
          <a:xfrm>
            <a:off x="63119" y="95250"/>
            <a:ext cx="6791325" cy="3333750"/>
          </a:xfrm>
          <a:prstGeom prst="rect">
            <a:avLst/>
          </a:prstGeom>
          <a:noFill/>
          <a:ln>
            <a:noFill/>
          </a:ln>
        </p:spPr>
      </p:pic>
      <p:pic>
        <p:nvPicPr>
          <p:cNvPr id="281" name="Google Shape;281;p18"/>
          <p:cNvPicPr preferRelativeResize="0"/>
          <p:nvPr/>
        </p:nvPicPr>
        <p:blipFill rotWithShape="1">
          <a:blip r:embed="rId4">
            <a:alphaModFix/>
          </a:blip>
          <a:srcRect b="0" l="0" r="0" t="0"/>
          <a:stretch/>
        </p:blipFill>
        <p:spPr>
          <a:xfrm>
            <a:off x="5400674" y="3444241"/>
            <a:ext cx="6791325" cy="3333750"/>
          </a:xfrm>
          <a:prstGeom prst="rect">
            <a:avLst/>
          </a:prstGeom>
          <a:noFill/>
          <a:ln>
            <a:noFill/>
          </a:ln>
        </p:spPr>
      </p:pic>
      <p:pic>
        <p:nvPicPr>
          <p:cNvPr id="282" name="Google Shape;282;p18"/>
          <p:cNvPicPr preferRelativeResize="0"/>
          <p:nvPr/>
        </p:nvPicPr>
        <p:blipFill rotWithShape="1">
          <a:blip r:embed="rId4">
            <a:alphaModFix/>
          </a:blip>
          <a:srcRect b="0" l="0" r="0" t="0"/>
          <a:stretch/>
        </p:blipFill>
        <p:spPr>
          <a:xfrm>
            <a:off x="155440" y="3301001"/>
            <a:ext cx="6791325" cy="3333750"/>
          </a:xfrm>
          <a:prstGeom prst="rect">
            <a:avLst/>
          </a:prstGeom>
          <a:noFill/>
          <a:ln>
            <a:noFill/>
          </a:ln>
        </p:spPr>
      </p:pic>
      <p:pic>
        <p:nvPicPr>
          <p:cNvPr id="283" name="Google Shape;283;p18"/>
          <p:cNvPicPr preferRelativeResize="0"/>
          <p:nvPr/>
        </p:nvPicPr>
        <p:blipFill rotWithShape="1">
          <a:blip r:embed="rId4">
            <a:alphaModFix/>
          </a:blip>
          <a:srcRect b="0" l="0" r="0" t="0"/>
          <a:stretch/>
        </p:blipFill>
        <p:spPr>
          <a:xfrm>
            <a:off x="5400675" y="0"/>
            <a:ext cx="6791325" cy="3333750"/>
          </a:xfrm>
          <a:prstGeom prst="rect">
            <a:avLst/>
          </a:prstGeom>
          <a:noFill/>
          <a:ln>
            <a:noFill/>
          </a:ln>
        </p:spPr>
      </p:pic>
      <p:sp>
        <p:nvSpPr>
          <p:cNvPr id="284" name="Google Shape;284;p18"/>
          <p:cNvSpPr txBox="1"/>
          <p:nvPr/>
        </p:nvSpPr>
        <p:spPr>
          <a:xfrm rot="-1432521">
            <a:off x="892353" y="2964586"/>
            <a:ext cx="10921580"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1500" u="none" strike="noStrike">
                <a:solidFill>
                  <a:srgbClr val="F2F2F2"/>
                </a:solidFill>
                <a:latin typeface="Arial"/>
                <a:ea typeface="Arial"/>
                <a:cs typeface="Arial"/>
                <a:sym typeface="Arial"/>
              </a:rPr>
              <a:t>The Dashboard</a:t>
            </a:r>
            <a:endParaRPr/>
          </a:p>
        </p:txBody>
      </p:sp>
      <p:sp>
        <p:nvSpPr>
          <p:cNvPr id="285" name="Google Shape;285;p18"/>
          <p:cNvSpPr txBox="1"/>
          <p:nvPr/>
        </p:nvSpPr>
        <p:spPr>
          <a:xfrm rot="-1439311">
            <a:off x="2533880" y="1023848"/>
            <a:ext cx="4128310" cy="1246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500">
                <a:solidFill>
                  <a:srgbClr val="A2CDED"/>
                </a:solidFill>
                <a:latin typeface="Twentieth Century"/>
                <a:ea typeface="Twentieth Century"/>
                <a:cs typeface="Twentieth Century"/>
                <a:sym typeface="Twentieth Century"/>
              </a:rPr>
              <a:t>Interactive</a:t>
            </a:r>
            <a:endParaRPr sz="7500">
              <a:solidFill>
                <a:srgbClr val="A2CDED"/>
              </a:solidFill>
              <a:latin typeface="Twentieth Century"/>
              <a:ea typeface="Twentieth Century"/>
              <a:cs typeface="Twentieth Century"/>
              <a:sym typeface="Twentieth 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30000"/>
          </a:blip>
          <a:stretch>
            <a:fillRect/>
          </a:stretch>
        </a:blipFill>
      </p:bgPr>
    </p:bg>
    <p:spTree>
      <p:nvGrpSpPr>
        <p:cNvPr id="289" name="Shape 289"/>
        <p:cNvGrpSpPr/>
        <p:nvPr/>
      </p:nvGrpSpPr>
      <p:grpSpPr>
        <a:xfrm>
          <a:off x="0" y="0"/>
          <a:ext cx="0" cy="0"/>
          <a:chOff x="0" y="0"/>
          <a:chExt cx="0" cy="0"/>
        </a:xfrm>
      </p:grpSpPr>
      <p:sp>
        <p:nvSpPr>
          <p:cNvPr id="290" name="Google Shape;290;p19"/>
          <p:cNvSpPr txBox="1"/>
          <p:nvPr/>
        </p:nvSpPr>
        <p:spPr>
          <a:xfrm>
            <a:off x="77118" y="0"/>
            <a:ext cx="11997369"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300" u="none" strike="noStrike">
                <a:solidFill>
                  <a:srgbClr val="000000"/>
                </a:solidFill>
                <a:latin typeface="Arial"/>
                <a:ea typeface="Arial"/>
                <a:cs typeface="Arial"/>
                <a:sym typeface="Arial"/>
              </a:rPr>
              <a:t>				Task1 Stacked column chart showing the Total car prices by brand </a:t>
            </a:r>
            <a:endParaRPr/>
          </a:p>
          <a:p>
            <a:pPr indent="0" lvl="0" marL="0" marR="0" rtl="0" algn="l">
              <a:spcBef>
                <a:spcPts val="0"/>
              </a:spcBef>
              <a:spcAft>
                <a:spcPts val="0"/>
              </a:spcAft>
              <a:buNone/>
            </a:pPr>
            <a:r>
              <a:rPr b="0" i="0" lang="en-US" sz="2300" u="none" strike="noStrike">
                <a:solidFill>
                  <a:srgbClr val="000000"/>
                </a:solidFill>
                <a:latin typeface="Arial"/>
                <a:ea typeface="Arial"/>
                <a:cs typeface="Arial"/>
                <a:sym typeface="Arial"/>
              </a:rPr>
              <a:t>						     with respect to vehicle style using Pivot Tables. </a:t>
            </a:r>
            <a:endParaRPr/>
          </a:p>
        </p:txBody>
      </p:sp>
      <p:pic>
        <p:nvPicPr>
          <p:cNvPr id="291" name="Google Shape;291;p19"/>
          <p:cNvPicPr preferRelativeResize="0"/>
          <p:nvPr/>
        </p:nvPicPr>
        <p:blipFill rotWithShape="1">
          <a:blip r:embed="rId4">
            <a:alphaModFix/>
          </a:blip>
          <a:srcRect b="0" l="0" r="0" t="0"/>
          <a:stretch/>
        </p:blipFill>
        <p:spPr>
          <a:xfrm>
            <a:off x="0" y="800219"/>
            <a:ext cx="12192000" cy="6057781"/>
          </a:xfrm>
          <a:prstGeom prst="rect">
            <a:avLst/>
          </a:prstGeom>
          <a:noFill/>
          <a:ln>
            <a:noFill/>
          </a:ln>
        </p:spPr>
      </p:pic>
      <p:sp>
        <p:nvSpPr>
          <p:cNvPr id="292" name="Google Shape;292;p19"/>
          <p:cNvSpPr txBox="1"/>
          <p:nvPr/>
        </p:nvSpPr>
        <p:spPr>
          <a:xfrm>
            <a:off x="3380874" y="1515978"/>
            <a:ext cx="8313821" cy="1754326"/>
          </a:xfrm>
          <a:prstGeom prst="rect">
            <a:avLst/>
          </a:prstGeom>
          <a:noFill/>
          <a:ln>
            <a:noFill/>
          </a:ln>
        </p:spPr>
        <p:txBody>
          <a:bodyPr anchorCtr="0" anchor="t" bIns="45700" lIns="91425" spcFirstLastPara="1" rIns="91425" wrap="square" tIns="45700">
            <a:spAutoFit/>
          </a:bodyPr>
          <a:lstStyle/>
          <a:p>
            <a:pPr indent="-285750" lvl="0" marL="285750" marR="0" rtl="0" algn="r">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High-end brands like Lamborghini and Ferrari commanding the highest MSRPs for coupes and convertibles, indicating a premium for luxury and performance. </a:t>
            </a:r>
            <a:endParaRPr/>
          </a:p>
          <a:p>
            <a:pPr indent="-285750" lvl="0" marL="285750" marR="0" rtl="0" algn="r">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In the sedan category, Cadillac leads with the highest total MSRP, showcasing its strong presence in the luxury sedan market. </a:t>
            </a:r>
            <a:endParaRPr/>
          </a:p>
          <a:p>
            <a:pPr indent="-285750" lvl="3" marL="1657350" marR="0" rtl="0" algn="r">
              <a:spcBef>
                <a:spcPts val="0"/>
              </a:spcBef>
              <a:spcAft>
                <a:spcPts val="0"/>
              </a:spcAft>
              <a:buClr>
                <a:schemeClr val="dk1"/>
              </a:buClr>
              <a:buSzPts val="1800"/>
              <a:buFont typeface="Noto Sans Symbols"/>
              <a:buChar char="❖"/>
            </a:pPr>
            <a:r>
              <a:rPr b="0" i="0" lang="en-US" sz="1800" u="none" cap="none" strike="noStrike">
                <a:solidFill>
                  <a:schemeClr val="dk1"/>
                </a:solidFill>
                <a:latin typeface="Twentieth Century"/>
                <a:ea typeface="Twentieth Century"/>
                <a:cs typeface="Twentieth Century"/>
                <a:sym typeface="Twentieth Century"/>
              </a:rPr>
              <a:t>For SUVs, Land Rover has the highest total MSRP, highlighting its dominance in the luxury SUV segment.</a:t>
            </a:r>
            <a:endParaRPr b="0" i="0" sz="180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50000"/>
          </a:blip>
          <a:stretch>
            <a:fillRect/>
          </a:stretch>
        </a:blipFill>
      </p:bgPr>
    </p:bg>
    <p:spTree>
      <p:nvGrpSpPr>
        <p:cNvPr id="116" name="Shape 116"/>
        <p:cNvGrpSpPr/>
        <p:nvPr/>
      </p:nvGrpSpPr>
      <p:grpSpPr>
        <a:xfrm>
          <a:off x="0" y="0"/>
          <a:ext cx="0" cy="0"/>
          <a:chOff x="0" y="0"/>
          <a:chExt cx="0" cy="0"/>
        </a:xfrm>
      </p:grpSpPr>
      <p:sp>
        <p:nvSpPr>
          <p:cNvPr id="117" name="Google Shape;117;p2"/>
          <p:cNvSpPr txBox="1"/>
          <p:nvPr>
            <p:ph type="ctrTitle"/>
          </p:nvPr>
        </p:nvSpPr>
        <p:spPr>
          <a:xfrm>
            <a:off x="-896230" y="-157651"/>
            <a:ext cx="8825658" cy="3329581"/>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dk1"/>
              </a:buClr>
              <a:buSzPts val="6500"/>
              <a:buFont typeface="Twentieth Century"/>
              <a:buNone/>
            </a:pPr>
            <a:r>
              <a:rPr lang="en-US" sz="6500">
                <a:solidFill>
                  <a:schemeClr val="dk1"/>
                </a:solidFill>
              </a:rPr>
              <a:t>PROJECT DESCRIPTION</a:t>
            </a:r>
            <a:endParaRPr/>
          </a:p>
        </p:txBody>
      </p:sp>
      <p:sp>
        <p:nvSpPr>
          <p:cNvPr id="118" name="Google Shape;118;p2"/>
          <p:cNvSpPr txBox="1"/>
          <p:nvPr>
            <p:ph idx="1" type="subTitle"/>
          </p:nvPr>
        </p:nvSpPr>
        <p:spPr>
          <a:xfrm>
            <a:off x="626301" y="2179529"/>
            <a:ext cx="10847540" cy="4158641"/>
          </a:xfrm>
          <a:prstGeom prst="rect">
            <a:avLst/>
          </a:prstGeom>
          <a:noFill/>
          <a:ln>
            <a:noFill/>
          </a:ln>
        </p:spPr>
        <p:txBody>
          <a:bodyPr anchorCtr="0" anchor="ctr" bIns="45700" lIns="91425" spcFirstLastPara="1" rIns="91425" wrap="square" tIns="45700">
            <a:normAutofit/>
          </a:bodyPr>
          <a:lstStyle/>
          <a:p>
            <a:pPr indent="0" lvl="0" marL="0" rtl="0" algn="just">
              <a:lnSpc>
                <a:spcPct val="100000"/>
              </a:lnSpc>
              <a:spcBef>
                <a:spcPts val="0"/>
              </a:spcBef>
              <a:spcAft>
                <a:spcPts val="0"/>
              </a:spcAft>
              <a:buSzPts val="2200"/>
              <a:buNone/>
            </a:pPr>
            <a:r>
              <a:rPr b="1" lang="en-US" sz="2200" cap="none">
                <a:solidFill>
                  <a:schemeClr val="dk1"/>
                </a:solidFill>
                <a:latin typeface="Twentieth Century"/>
                <a:ea typeface="Twentieth Century"/>
                <a:cs typeface="Twentieth Century"/>
                <a:sym typeface="Twentieth Century"/>
              </a:rPr>
              <a:t>This project aims to help car manufacturers optimize pricing and product development decisions to maximize profitability by analyzing the relationship between car features, market categories, and pricing. </a:t>
            </a:r>
            <a:endParaRPr/>
          </a:p>
          <a:p>
            <a:pPr indent="0" lvl="0" marL="0" rtl="0" algn="just">
              <a:lnSpc>
                <a:spcPct val="100000"/>
              </a:lnSpc>
              <a:spcBef>
                <a:spcPts val="200"/>
              </a:spcBef>
              <a:spcAft>
                <a:spcPts val="0"/>
              </a:spcAft>
              <a:buSzPts val="2200"/>
              <a:buNone/>
            </a:pPr>
            <a:r>
              <a:rPr b="1" lang="en-US" sz="2200" cap="none">
                <a:solidFill>
                  <a:schemeClr val="dk1"/>
                </a:solidFill>
                <a:latin typeface="Twentieth Century"/>
                <a:ea typeface="Twentieth Century"/>
                <a:cs typeface="Twentieth Century"/>
                <a:sym typeface="Twentieth Century"/>
              </a:rPr>
              <a:t>"How can a car manufacturer optimize pricing and product development to maximize profitability while meeting consumer demand?“</a:t>
            </a:r>
            <a:endParaRPr/>
          </a:p>
          <a:p>
            <a:pPr indent="0" lvl="0" marL="0" rtl="0" algn="just">
              <a:lnSpc>
                <a:spcPct val="100000"/>
              </a:lnSpc>
              <a:spcBef>
                <a:spcPts val="200"/>
              </a:spcBef>
              <a:spcAft>
                <a:spcPts val="0"/>
              </a:spcAft>
              <a:buSzPts val="2200"/>
              <a:buNone/>
            </a:pPr>
            <a:r>
              <a:rPr b="1" lang="en-US" sz="2200" cap="none">
                <a:solidFill>
                  <a:schemeClr val="dk1"/>
                </a:solidFill>
                <a:latin typeface="Twentieth Century"/>
                <a:ea typeface="Twentieth Century"/>
                <a:cs typeface="Twentieth Century"/>
                <a:sym typeface="Twentieth Century"/>
              </a:rPr>
              <a:t>This data source for the project is a CSV file titled "Car Features and MSRP," provided by Cooper Union on Kaggle, containing detailed specifications and prices of various car models. Data cleaning and preprocessing involved removing duplicates, handling missing values, and converting variables into suitable formats for analysis. Assuming that consumer preferences for car features have remained consistent since the last dataset update in 2017. </a:t>
            </a:r>
            <a:endParaRPr/>
          </a:p>
          <a:p>
            <a:pPr indent="0" lvl="0" marL="0" rtl="0" algn="just">
              <a:lnSpc>
                <a:spcPct val="100000"/>
              </a:lnSpc>
              <a:spcBef>
                <a:spcPts val="200"/>
              </a:spcBef>
              <a:spcAft>
                <a:spcPts val="0"/>
              </a:spcAft>
              <a:buSzPts val="1800"/>
              <a:buNone/>
            </a:pPr>
            <a:r>
              <a:t/>
            </a:r>
            <a:endParaRPr b="1" cap="none">
              <a:solidFill>
                <a:schemeClr val="accent4"/>
              </a:solidFill>
              <a:latin typeface="Twentieth Century"/>
              <a:ea typeface="Twentieth Century"/>
              <a:cs typeface="Twentieth Century"/>
              <a:sym typeface="Twentieth Century"/>
            </a:endParaRPr>
          </a:p>
          <a:p>
            <a:pPr indent="0" lvl="0" marL="0" rtl="0" algn="just">
              <a:lnSpc>
                <a:spcPct val="100000"/>
              </a:lnSpc>
              <a:spcBef>
                <a:spcPts val="200"/>
              </a:spcBef>
              <a:spcAft>
                <a:spcPts val="0"/>
              </a:spcAft>
              <a:buSzPts val="1800"/>
              <a:buNone/>
            </a:pPr>
            <a:r>
              <a:t/>
            </a:r>
            <a:endParaRPr b="1" cap="none">
              <a:solidFill>
                <a:schemeClr val="accent4"/>
              </a:solidFill>
              <a:latin typeface="Twentieth Century"/>
              <a:ea typeface="Twentieth Century"/>
              <a:cs typeface="Twentieth Century"/>
              <a:sym typeface="Twentieth Century"/>
            </a:endParaRPr>
          </a:p>
          <a:p>
            <a:pPr indent="0" lvl="0" marL="0" rtl="0" algn="just">
              <a:lnSpc>
                <a:spcPct val="100000"/>
              </a:lnSpc>
              <a:spcBef>
                <a:spcPts val="200"/>
              </a:spcBef>
              <a:spcAft>
                <a:spcPts val="0"/>
              </a:spcAft>
              <a:buSzPts val="1800"/>
              <a:buNone/>
            </a:pPr>
            <a:r>
              <a:t/>
            </a:r>
            <a:endParaRPr b="1" cap="none">
              <a:solidFill>
                <a:schemeClr val="accent4"/>
              </a:solidFill>
              <a:latin typeface="Twentieth Century"/>
              <a:ea typeface="Twentieth Century"/>
              <a:cs typeface="Twentieth Century"/>
              <a:sym typeface="Twentieth Century"/>
            </a:endParaRPr>
          </a:p>
          <a:p>
            <a:pPr indent="0" lvl="0" marL="0" rtl="0" algn="just">
              <a:lnSpc>
                <a:spcPct val="100000"/>
              </a:lnSpc>
              <a:spcBef>
                <a:spcPts val="200"/>
              </a:spcBef>
              <a:spcAft>
                <a:spcPts val="0"/>
              </a:spcAft>
              <a:buSzPts val="1800"/>
              <a:buNone/>
            </a:pPr>
            <a:r>
              <a:t/>
            </a:r>
            <a:endParaRPr b="1" cap="none">
              <a:solidFill>
                <a:schemeClr val="accent4"/>
              </a:solidFill>
              <a:latin typeface="Twentieth Century"/>
              <a:ea typeface="Twentieth Century"/>
              <a:cs typeface="Twentieth Century"/>
              <a:sym typeface="Twentieth Century"/>
            </a:endParaRPr>
          </a:p>
        </p:txBody>
      </p:sp>
      <p:sp>
        <p:nvSpPr>
          <p:cNvPr id="119" name="Google Shape;119;p2"/>
          <p:cNvSpPr/>
          <p:nvPr/>
        </p:nvSpPr>
        <p:spPr>
          <a:xfrm>
            <a:off x="4596063" y="5823284"/>
            <a:ext cx="2538663" cy="514886"/>
          </a:xfrm>
          <a:prstGeom prst="roundRect">
            <a:avLst>
              <a:gd fmla="val 16667" name="adj"/>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2100" u="sng" cap="none" strike="noStrike">
                <a:solidFill>
                  <a:srgbClr val="FF0000"/>
                </a:solidFill>
                <a:latin typeface="Twentieth Century"/>
                <a:ea typeface="Twentieth Century"/>
                <a:cs typeface="Twentieth Century"/>
                <a:sym typeface="Twentieth Century"/>
                <a:hlinkClick r:id="rId4">
                  <a:extLst>
                    <a:ext uri="{A12FA001-AC4F-418D-AE19-62706E023703}">
                      <ahyp:hlinkClr val="tx"/>
                    </a:ext>
                  </a:extLst>
                </a:hlinkClick>
              </a:rPr>
              <a:t>Excel File Click Here</a:t>
            </a:r>
            <a:endParaRPr b="1" i="1" sz="2100" u="none" cap="none" strike="noStrike">
              <a:solidFill>
                <a:srgbClr val="FF0000"/>
              </a:solidFill>
              <a:latin typeface="Twentieth Century"/>
              <a:ea typeface="Twentieth Century"/>
              <a:cs typeface="Twentieth Century"/>
              <a:sym typeface="Twentieth 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77000"/>
          </a:blip>
          <a:stretch>
            <a:fillRect/>
          </a:stretch>
        </a:blipFill>
      </p:bgPr>
    </p:bg>
    <p:spTree>
      <p:nvGrpSpPr>
        <p:cNvPr id="296" name="Shape 296"/>
        <p:cNvGrpSpPr/>
        <p:nvPr/>
      </p:nvGrpSpPr>
      <p:grpSpPr>
        <a:xfrm>
          <a:off x="0" y="0"/>
          <a:ext cx="0" cy="0"/>
          <a:chOff x="0" y="0"/>
          <a:chExt cx="0" cy="0"/>
        </a:xfrm>
      </p:grpSpPr>
      <p:pic>
        <p:nvPicPr>
          <p:cNvPr id="297" name="Google Shape;297;p20"/>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98" name="Google Shape;298;p20"/>
          <p:cNvSpPr txBox="1"/>
          <p:nvPr/>
        </p:nvSpPr>
        <p:spPr>
          <a:xfrm>
            <a:off x="2292262" y="1265355"/>
            <a:ext cx="9793705" cy="25237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Twentieth Century"/>
                <a:ea typeface="Twentieth Century"/>
                <a:cs typeface="Twentieth Century"/>
                <a:sym typeface="Twentieth Century"/>
              </a:rPr>
              <a:t>Luxury brands like Bugatti, Maybach, and Rolls-Royce commanding the highest prices for coupes, convertibles, and sedans. </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Twentieth Century"/>
                <a:ea typeface="Twentieth Century"/>
                <a:cs typeface="Twentieth Century"/>
                <a:sym typeface="Twentieth Century"/>
              </a:rPr>
              <a:t>In contrast, more practical body styles such as 4-door SUVs, 4-door hatchbacks, and crew cab pickups feature lower average prices, particularly from brands like Porsche, BMW, and Cadillac. </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Twentieth Century"/>
                <a:ea typeface="Twentieth Century"/>
                <a:cs typeface="Twentieth Century"/>
                <a:sym typeface="Twentieth Century"/>
              </a:rPr>
              <a:t>The data highlights a clear price premium for luxury and high-performance brands across different market categories compared to more utilitarian vehicles from mainstream brands.</a:t>
            </a:r>
            <a:endParaRPr sz="2000">
              <a:solidFill>
                <a:schemeClr val="dk1"/>
              </a:solidFill>
              <a:latin typeface="Twentieth Century"/>
              <a:ea typeface="Twentieth Century"/>
              <a:cs typeface="Twentieth Century"/>
              <a:sym typeface="Twentieth Century"/>
            </a:endParaRPr>
          </a:p>
        </p:txBody>
      </p:sp>
      <p:sp>
        <p:nvSpPr>
          <p:cNvPr id="299" name="Google Shape;299;p20"/>
          <p:cNvSpPr/>
          <p:nvPr/>
        </p:nvSpPr>
        <p:spPr>
          <a:xfrm>
            <a:off x="6288065" y="0"/>
            <a:ext cx="5678467" cy="1540701"/>
          </a:xfrm>
          <a:prstGeom prst="flowChartAlternateProcess">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strike="noStrike">
                <a:solidFill>
                  <a:srgbClr val="000000"/>
                </a:solidFill>
                <a:latin typeface="Arial"/>
                <a:ea typeface="Arial"/>
                <a:cs typeface="Arial"/>
                <a:sym typeface="Arial"/>
              </a:rPr>
              <a:t> </a:t>
            </a:r>
            <a:endParaRPr/>
          </a:p>
          <a:p>
            <a:pPr indent="0" lvl="0" marL="0" marR="0" rtl="0" algn="ctr">
              <a:spcBef>
                <a:spcPts val="0"/>
              </a:spcBef>
              <a:spcAft>
                <a:spcPts val="0"/>
              </a:spcAft>
              <a:buNone/>
            </a:pPr>
            <a:r>
              <a:rPr b="0" i="0" lang="en-US" sz="2000" u="none" strike="noStrike">
                <a:solidFill>
                  <a:schemeClr val="lt1"/>
                </a:solidFill>
                <a:latin typeface="Arial"/>
                <a:ea typeface="Arial"/>
                <a:cs typeface="Arial"/>
                <a:sym typeface="Arial"/>
              </a:rPr>
              <a:t>Task2  Stacked column chart showing the Average car prices by brand with respect to vehicle style using Pivot Tables</a:t>
            </a:r>
            <a:r>
              <a:rPr b="0" i="0" lang="en-US" sz="2000" u="none" strike="noStrike">
                <a:solidFill>
                  <a:srgbClr val="000000"/>
                </a:solidFill>
                <a:latin typeface="Arial"/>
                <a:ea typeface="Arial"/>
                <a:cs typeface="Arial"/>
                <a:sym typeface="Arial"/>
              </a:rPr>
              <a:t>. </a:t>
            </a:r>
            <a:endParaRPr/>
          </a:p>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50000"/>
          </a:blip>
          <a:stretch>
            <a:fillRect/>
          </a:stretch>
        </a:blipFill>
      </p:bgPr>
    </p:bg>
    <p:spTree>
      <p:nvGrpSpPr>
        <p:cNvPr id="303" name="Shape 303"/>
        <p:cNvGrpSpPr/>
        <p:nvPr/>
      </p:nvGrpSpPr>
      <p:grpSpPr>
        <a:xfrm>
          <a:off x="0" y="0"/>
          <a:ext cx="0" cy="0"/>
          <a:chOff x="0" y="0"/>
          <a:chExt cx="0" cy="0"/>
        </a:xfrm>
      </p:grpSpPr>
      <p:sp>
        <p:nvSpPr>
          <p:cNvPr id="304" name="Google Shape;304;p21"/>
          <p:cNvSpPr txBox="1"/>
          <p:nvPr/>
        </p:nvSpPr>
        <p:spPr>
          <a:xfrm>
            <a:off x="6323" y="11621"/>
            <a:ext cx="5299842" cy="1631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chemeClr val="dk1"/>
                </a:solidFill>
                <a:latin typeface="Twentieth Century"/>
                <a:ea typeface="Twentieth Century"/>
                <a:cs typeface="Twentieth Century"/>
                <a:sym typeface="Twentieth Century"/>
              </a:rPr>
              <a:t>Scatter plot chart visualizing relationship between MSRP and transmission type, with different symbols for each body style.</a:t>
            </a:r>
            <a:endParaRPr sz="2500">
              <a:solidFill>
                <a:schemeClr val="dk1"/>
              </a:solidFill>
              <a:latin typeface="Twentieth Century"/>
              <a:ea typeface="Twentieth Century"/>
              <a:cs typeface="Twentieth Century"/>
              <a:sym typeface="Twentieth Century"/>
            </a:endParaRPr>
          </a:p>
        </p:txBody>
      </p:sp>
      <p:sp>
        <p:nvSpPr>
          <p:cNvPr id="305" name="Google Shape;305;p21"/>
          <p:cNvSpPr txBox="1"/>
          <p:nvPr/>
        </p:nvSpPr>
        <p:spPr>
          <a:xfrm>
            <a:off x="6935373" y="0"/>
            <a:ext cx="4656406" cy="1631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chemeClr val="dk1"/>
                </a:solidFill>
                <a:latin typeface="Twentieth Century"/>
                <a:ea typeface="Twentieth Century"/>
                <a:cs typeface="Twentieth Century"/>
                <a:sym typeface="Twentieth Century"/>
              </a:rPr>
              <a:t>Calculation of the average MSRP for each combination of transmission type and body style using Pivot Tables</a:t>
            </a:r>
            <a:endParaRPr sz="2500">
              <a:solidFill>
                <a:schemeClr val="dk1"/>
              </a:solidFill>
              <a:latin typeface="Twentieth Century"/>
              <a:ea typeface="Twentieth Century"/>
              <a:cs typeface="Twentieth Century"/>
              <a:sym typeface="Twentieth Century"/>
            </a:endParaRPr>
          </a:p>
        </p:txBody>
      </p:sp>
      <p:pic>
        <p:nvPicPr>
          <p:cNvPr id="306" name="Google Shape;306;p21"/>
          <p:cNvPicPr preferRelativeResize="0"/>
          <p:nvPr/>
        </p:nvPicPr>
        <p:blipFill rotWithShape="1">
          <a:blip r:embed="rId4">
            <a:alphaModFix/>
          </a:blip>
          <a:srcRect b="0" l="0" r="0" t="0"/>
          <a:stretch/>
        </p:blipFill>
        <p:spPr>
          <a:xfrm>
            <a:off x="6247212" y="1631216"/>
            <a:ext cx="5706794" cy="3568607"/>
          </a:xfrm>
          <a:prstGeom prst="rect">
            <a:avLst/>
          </a:prstGeom>
          <a:noFill/>
          <a:ln>
            <a:noFill/>
          </a:ln>
        </p:spPr>
      </p:pic>
      <p:pic>
        <p:nvPicPr>
          <p:cNvPr id="307" name="Google Shape;307;p21"/>
          <p:cNvPicPr preferRelativeResize="0"/>
          <p:nvPr/>
        </p:nvPicPr>
        <p:blipFill rotWithShape="1">
          <a:blip r:embed="rId5">
            <a:alphaModFix/>
          </a:blip>
          <a:srcRect b="0" l="0" r="0" t="0"/>
          <a:stretch/>
        </p:blipFill>
        <p:spPr>
          <a:xfrm>
            <a:off x="237994" y="1642837"/>
            <a:ext cx="5256629" cy="3647925"/>
          </a:xfrm>
          <a:prstGeom prst="rect">
            <a:avLst/>
          </a:prstGeom>
          <a:noFill/>
          <a:ln>
            <a:noFill/>
          </a:ln>
        </p:spPr>
      </p:pic>
      <p:sp>
        <p:nvSpPr>
          <p:cNvPr id="308" name="Google Shape;308;p21"/>
          <p:cNvSpPr txBox="1"/>
          <p:nvPr/>
        </p:nvSpPr>
        <p:spPr>
          <a:xfrm>
            <a:off x="237994" y="5290762"/>
            <a:ext cx="11716012" cy="1477328"/>
          </a:xfrm>
          <a:prstGeom prst="rect">
            <a:avLst/>
          </a:prstGeom>
          <a:noFill/>
          <a:ln>
            <a:noFill/>
          </a:ln>
        </p:spPr>
        <p:txBody>
          <a:bodyPr anchorCtr="0" anchor="t" bIns="45700" lIns="91425" spcFirstLastPara="1" rIns="91425" wrap="square" tIns="45700">
            <a:spAutoFit/>
          </a:bodyPr>
          <a:lstStyle/>
          <a:p>
            <a:pPr indent="-285750" lvl="0" marL="285750" marR="0" rtl="0" algn="ctr">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Automated manual transmissions generally leading to the highest average prices, especially in body styles like coupes ($245,977) and convertibles ($129,082). </a:t>
            </a:r>
            <a:endParaRPr/>
          </a:p>
          <a:p>
            <a:pPr indent="-285750" lvl="0" marL="285750" marR="0" rtl="0" algn="ctr">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Automatic transmissions also result in relatively high prices, particularly for convertibles ($94,586) and sedans ($44,651). </a:t>
            </a:r>
            <a:endParaRPr/>
          </a:p>
          <a:p>
            <a:pPr indent="-285750" lvl="0" marL="285750" marR="0" rtl="0" algn="ctr">
              <a:spcBef>
                <a:spcPts val="0"/>
              </a:spcBef>
              <a:spcAft>
                <a:spcPts val="0"/>
              </a:spcAft>
              <a:buClr>
                <a:schemeClr val="dk1"/>
              </a:buClr>
              <a:buSzPts val="1800"/>
              <a:buFont typeface="Noto Sans Symbols"/>
              <a:buChar char="❖"/>
            </a:pPr>
            <a:r>
              <a:rPr lang="en-US" sz="1800">
                <a:solidFill>
                  <a:schemeClr val="dk1"/>
                </a:solidFill>
                <a:latin typeface="Twentieth Century"/>
                <a:ea typeface="Twentieth Century"/>
                <a:cs typeface="Twentieth Century"/>
                <a:sym typeface="Twentieth Century"/>
              </a:rPr>
              <a:t>In contrast, manual transmissions tend to have the lowest average MSRPs across most body styles, such as sedans ($17,557), reflecting a preference for automated and automatic transmissions in higher-priced vehicles.</a:t>
            </a:r>
            <a:endParaRPr sz="1800">
              <a:solidFill>
                <a:schemeClr val="dk1"/>
              </a:solidFill>
              <a:latin typeface="Twentieth Century"/>
              <a:ea typeface="Twentieth Century"/>
              <a:cs typeface="Twentieth Century"/>
              <a:sym typeface="Twentieth Century"/>
            </a:endParaRPr>
          </a:p>
        </p:txBody>
      </p:sp>
      <p:sp>
        <p:nvSpPr>
          <p:cNvPr id="309" name="Google Shape;309;p21"/>
          <p:cNvSpPr txBox="1"/>
          <p:nvPr/>
        </p:nvSpPr>
        <p:spPr>
          <a:xfrm>
            <a:off x="5473350" y="11621"/>
            <a:ext cx="104195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dk1"/>
                </a:solidFill>
                <a:latin typeface="Twentieth Century"/>
                <a:ea typeface="Twentieth Century"/>
                <a:cs typeface="Twentieth Century"/>
                <a:sym typeface="Twentieth Century"/>
              </a:rPr>
              <a:t>Task3</a:t>
            </a:r>
            <a:endParaRPr sz="30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30000"/>
          </a:blip>
          <a:stretch>
            <a:fillRect/>
          </a:stretch>
        </a:blipFill>
      </p:bgPr>
    </p:bg>
    <p:spTree>
      <p:nvGrpSpPr>
        <p:cNvPr id="313" name="Shape 313"/>
        <p:cNvGrpSpPr/>
        <p:nvPr/>
      </p:nvGrpSpPr>
      <p:grpSpPr>
        <a:xfrm>
          <a:off x="0" y="0"/>
          <a:ext cx="0" cy="0"/>
          <a:chOff x="0" y="0"/>
          <a:chExt cx="0" cy="0"/>
        </a:xfrm>
      </p:grpSpPr>
      <p:sp>
        <p:nvSpPr>
          <p:cNvPr id="314" name="Google Shape;314;p22"/>
          <p:cNvSpPr txBox="1"/>
          <p:nvPr/>
        </p:nvSpPr>
        <p:spPr>
          <a:xfrm>
            <a:off x="0" y="183379"/>
            <a:ext cx="12192000"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900" u="none" strike="noStrike">
                <a:solidFill>
                  <a:srgbClr val="000000"/>
                </a:solidFill>
                <a:latin typeface="Arial"/>
                <a:ea typeface="Arial"/>
                <a:cs typeface="Arial"/>
                <a:sym typeface="Arial"/>
              </a:rPr>
              <a:t>Task4</a:t>
            </a:r>
            <a:r>
              <a:rPr b="0" i="0" lang="en-US" sz="1900" u="none" strike="noStrike">
                <a:solidFill>
                  <a:srgbClr val="000000"/>
                </a:solidFill>
                <a:latin typeface="Arial"/>
                <a:ea typeface="Arial"/>
                <a:cs typeface="Arial"/>
                <a:sym typeface="Arial"/>
              </a:rPr>
              <a:t>  Line chart showing the trend of fuel efficiency (MPG) from </a:t>
            </a:r>
            <a:r>
              <a:rPr b="1" i="1" lang="en-US" sz="1900" u="none" strike="noStrike">
                <a:solidFill>
                  <a:srgbClr val="000000"/>
                </a:solidFill>
                <a:latin typeface="Arial"/>
                <a:ea typeface="Arial"/>
                <a:cs typeface="Arial"/>
                <a:sym typeface="Arial"/>
              </a:rPr>
              <a:t>1990 - 2017 </a:t>
            </a:r>
            <a:r>
              <a:rPr b="0" i="0" lang="en-US" sz="1900" u="none" strike="noStrike">
                <a:solidFill>
                  <a:srgbClr val="000000"/>
                </a:solidFill>
                <a:latin typeface="Arial"/>
                <a:ea typeface="Arial"/>
                <a:cs typeface="Arial"/>
                <a:sym typeface="Arial"/>
              </a:rPr>
              <a:t>for each vehicle style using </a:t>
            </a:r>
            <a:r>
              <a:rPr b="1" i="1" lang="en-US" sz="1900" u="none" strike="noStrike">
                <a:solidFill>
                  <a:srgbClr val="000000"/>
                </a:solidFill>
                <a:latin typeface="Arial"/>
                <a:ea typeface="Arial"/>
                <a:cs typeface="Arial"/>
                <a:sym typeface="Arial"/>
              </a:rPr>
              <a:t>Pivot tables</a:t>
            </a:r>
            <a:endParaRPr b="1" i="1" sz="1900">
              <a:solidFill>
                <a:schemeClr val="dk1"/>
              </a:solidFill>
              <a:latin typeface="Twentieth Century"/>
              <a:ea typeface="Twentieth Century"/>
              <a:cs typeface="Twentieth Century"/>
              <a:sym typeface="Twentieth Century"/>
            </a:endParaRPr>
          </a:p>
        </p:txBody>
      </p:sp>
      <p:sp>
        <p:nvSpPr>
          <p:cNvPr id="315" name="Google Shape;315;p22"/>
          <p:cNvSpPr txBox="1"/>
          <p:nvPr/>
        </p:nvSpPr>
        <p:spPr>
          <a:xfrm>
            <a:off x="408091" y="3535300"/>
            <a:ext cx="3561146" cy="31393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Since 1990 to 2017, Sedans and 4-door hatchbacks tend to be the most fuel-efficient, with averages around 28-38 MPG for city and highway driving. </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In contrast, larger vehicles like cargo vans, passenger vans, and SUVs exhibit lower fuel efficiency, with city MPG 13-20 and highway MPG from 17-25.</a:t>
            </a:r>
            <a:endParaRPr sz="1800">
              <a:solidFill>
                <a:schemeClr val="dk1"/>
              </a:solidFill>
              <a:latin typeface="Twentieth Century"/>
              <a:ea typeface="Twentieth Century"/>
              <a:cs typeface="Twentieth Century"/>
              <a:sym typeface="Twentieth Century"/>
            </a:endParaRPr>
          </a:p>
        </p:txBody>
      </p:sp>
      <p:pic>
        <p:nvPicPr>
          <p:cNvPr id="316" name="Google Shape;316;p22"/>
          <p:cNvPicPr preferRelativeResize="0"/>
          <p:nvPr/>
        </p:nvPicPr>
        <p:blipFill rotWithShape="1">
          <a:blip r:embed="rId4">
            <a:alphaModFix/>
          </a:blip>
          <a:srcRect b="0" l="0" r="0" t="0"/>
          <a:stretch/>
        </p:blipFill>
        <p:spPr>
          <a:xfrm>
            <a:off x="138963" y="637674"/>
            <a:ext cx="4099402" cy="2594807"/>
          </a:xfrm>
          <a:prstGeom prst="rect">
            <a:avLst/>
          </a:prstGeom>
          <a:noFill/>
          <a:ln>
            <a:noFill/>
          </a:ln>
        </p:spPr>
      </p:pic>
      <p:pic>
        <p:nvPicPr>
          <p:cNvPr id="317" name="Google Shape;317;p22"/>
          <p:cNvPicPr preferRelativeResize="0"/>
          <p:nvPr/>
        </p:nvPicPr>
        <p:blipFill rotWithShape="1">
          <a:blip r:embed="rId5">
            <a:alphaModFix/>
          </a:blip>
          <a:srcRect b="0" l="0" r="0" t="0"/>
          <a:stretch/>
        </p:blipFill>
        <p:spPr>
          <a:xfrm>
            <a:off x="4238365" y="4263193"/>
            <a:ext cx="3738572" cy="2594807"/>
          </a:xfrm>
          <a:prstGeom prst="rect">
            <a:avLst/>
          </a:prstGeom>
          <a:noFill/>
          <a:ln>
            <a:noFill/>
          </a:ln>
        </p:spPr>
      </p:pic>
      <p:pic>
        <p:nvPicPr>
          <p:cNvPr id="318" name="Google Shape;318;p22"/>
          <p:cNvPicPr preferRelativeResize="0"/>
          <p:nvPr/>
        </p:nvPicPr>
        <p:blipFill rotWithShape="1">
          <a:blip r:embed="rId6">
            <a:alphaModFix/>
          </a:blip>
          <a:srcRect b="0" l="0" r="0" t="0"/>
          <a:stretch/>
        </p:blipFill>
        <p:spPr>
          <a:xfrm>
            <a:off x="7976937" y="637674"/>
            <a:ext cx="3914542" cy="2594807"/>
          </a:xfrm>
          <a:prstGeom prst="rect">
            <a:avLst/>
          </a:prstGeom>
          <a:noFill/>
          <a:ln>
            <a:noFill/>
          </a:ln>
        </p:spPr>
      </p:pic>
      <p:pic>
        <p:nvPicPr>
          <p:cNvPr id="319" name="Google Shape;319;p22"/>
          <p:cNvPicPr preferRelativeResize="0"/>
          <p:nvPr/>
        </p:nvPicPr>
        <p:blipFill rotWithShape="1">
          <a:blip r:embed="rId7">
            <a:alphaModFix/>
          </a:blip>
          <a:srcRect b="0" l="0" r="0" t="0"/>
          <a:stretch/>
        </p:blipFill>
        <p:spPr>
          <a:xfrm>
            <a:off x="4238365" y="633936"/>
            <a:ext cx="3715268" cy="3610584"/>
          </a:xfrm>
          <a:prstGeom prst="rect">
            <a:avLst/>
          </a:prstGeom>
          <a:noFill/>
          <a:ln>
            <a:noFill/>
          </a:ln>
        </p:spPr>
      </p:pic>
      <p:sp>
        <p:nvSpPr>
          <p:cNvPr id="320" name="Google Shape;320;p22"/>
          <p:cNvSpPr txBox="1"/>
          <p:nvPr/>
        </p:nvSpPr>
        <p:spPr>
          <a:xfrm>
            <a:off x="8454323" y="3827687"/>
            <a:ext cx="3241488"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wentieth Century"/>
                <a:ea typeface="Twentieth Century"/>
                <a:cs typeface="Twentieth Century"/>
                <a:sym typeface="Twentieth Century"/>
              </a:rPr>
              <a:t>Over 27 years, the slight upward movement in fuel efficiency indicates gradual improvements in vehicle technology and design, leading to better mileage per gallon across various market categories.</a:t>
            </a:r>
            <a:endParaRPr sz="20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30000"/>
          </a:blip>
          <a:stretch>
            <a:fillRect/>
          </a:stretch>
        </a:blipFill>
      </p:bgPr>
    </p:bg>
    <p:spTree>
      <p:nvGrpSpPr>
        <p:cNvPr id="324" name="Shape 324"/>
        <p:cNvGrpSpPr/>
        <p:nvPr/>
      </p:nvGrpSpPr>
      <p:grpSpPr>
        <a:xfrm>
          <a:off x="0" y="0"/>
          <a:ext cx="0" cy="0"/>
          <a:chOff x="0" y="0"/>
          <a:chExt cx="0" cy="0"/>
        </a:xfrm>
      </p:grpSpPr>
      <p:sp>
        <p:nvSpPr>
          <p:cNvPr id="325" name="Google Shape;325;p23"/>
          <p:cNvSpPr txBox="1"/>
          <p:nvPr/>
        </p:nvSpPr>
        <p:spPr>
          <a:xfrm>
            <a:off x="0" y="120315"/>
            <a:ext cx="121920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u="none" strike="noStrike">
                <a:solidFill>
                  <a:srgbClr val="000000"/>
                </a:solidFill>
                <a:latin typeface="Arial"/>
                <a:ea typeface="Arial"/>
                <a:cs typeface="Arial"/>
                <a:sym typeface="Arial"/>
              </a:rPr>
              <a:t>Task5</a:t>
            </a:r>
            <a:r>
              <a:rPr b="0" i="0" lang="en-US" sz="1600" u="none" strike="noStrike">
                <a:solidFill>
                  <a:srgbClr val="000000"/>
                </a:solidFill>
                <a:latin typeface="Arial"/>
                <a:ea typeface="Arial"/>
                <a:cs typeface="Arial"/>
                <a:sym typeface="Arial"/>
              </a:rPr>
              <a:t>  </a:t>
            </a:r>
            <a:r>
              <a:rPr b="1" i="0" lang="en-US" sz="1500" u="none" strike="noStrike">
                <a:solidFill>
                  <a:srgbClr val="000000"/>
                </a:solidFill>
                <a:latin typeface="Arial"/>
                <a:ea typeface="Arial"/>
                <a:cs typeface="Arial"/>
                <a:sym typeface="Arial"/>
              </a:rPr>
              <a:t>Bubble chart visualizing relationships between averages of horsepower, MPG, and price across brands using </a:t>
            </a:r>
            <a:r>
              <a:rPr b="1" i="1" lang="en-US" sz="1600" u="none" strike="noStrike">
                <a:solidFill>
                  <a:srgbClr val="000000"/>
                </a:solidFill>
                <a:latin typeface="Arial"/>
                <a:ea typeface="Arial"/>
                <a:cs typeface="Arial"/>
                <a:sym typeface="Arial"/>
              </a:rPr>
              <a:t>Pivot Tables</a:t>
            </a:r>
            <a:r>
              <a:rPr b="1" i="0" lang="en-US" sz="1600" u="none" strike="noStrike">
                <a:solidFill>
                  <a:srgbClr val="000000"/>
                </a:solidFill>
                <a:latin typeface="Arial"/>
                <a:ea typeface="Arial"/>
                <a:cs typeface="Arial"/>
                <a:sym typeface="Arial"/>
              </a:rPr>
              <a:t>.</a:t>
            </a:r>
            <a:endParaRPr b="1" sz="1600">
              <a:solidFill>
                <a:schemeClr val="dk1"/>
              </a:solidFill>
              <a:latin typeface="Twentieth Century"/>
              <a:ea typeface="Twentieth Century"/>
              <a:cs typeface="Twentieth Century"/>
              <a:sym typeface="Twentieth Century"/>
            </a:endParaRPr>
          </a:p>
        </p:txBody>
      </p:sp>
      <p:pic>
        <p:nvPicPr>
          <p:cNvPr id="326" name="Google Shape;326;p23"/>
          <p:cNvPicPr preferRelativeResize="0"/>
          <p:nvPr/>
        </p:nvPicPr>
        <p:blipFill rotWithShape="1">
          <a:blip r:embed="rId4">
            <a:alphaModFix/>
          </a:blip>
          <a:srcRect b="0" l="0" r="0" t="0"/>
          <a:stretch/>
        </p:blipFill>
        <p:spPr>
          <a:xfrm>
            <a:off x="0" y="3737818"/>
            <a:ext cx="12192000" cy="3120183"/>
          </a:xfrm>
          <a:prstGeom prst="rect">
            <a:avLst/>
          </a:prstGeom>
          <a:noFill/>
          <a:ln>
            <a:noFill/>
          </a:ln>
        </p:spPr>
      </p:pic>
      <p:pic>
        <p:nvPicPr>
          <p:cNvPr id="327" name="Google Shape;327;p23"/>
          <p:cNvPicPr preferRelativeResize="0"/>
          <p:nvPr/>
        </p:nvPicPr>
        <p:blipFill rotWithShape="1">
          <a:blip r:embed="rId5">
            <a:alphaModFix/>
          </a:blip>
          <a:srcRect b="0" l="0" r="0" t="0"/>
          <a:stretch/>
        </p:blipFill>
        <p:spPr>
          <a:xfrm>
            <a:off x="4307304" y="458870"/>
            <a:ext cx="3669633" cy="3278948"/>
          </a:xfrm>
          <a:prstGeom prst="rect">
            <a:avLst/>
          </a:prstGeom>
          <a:noFill/>
          <a:ln>
            <a:noFill/>
          </a:ln>
        </p:spPr>
      </p:pic>
      <p:sp>
        <p:nvSpPr>
          <p:cNvPr id="328" name="Google Shape;328;p23"/>
          <p:cNvSpPr txBox="1"/>
          <p:nvPr/>
        </p:nvSpPr>
        <p:spPr>
          <a:xfrm>
            <a:off x="318836" y="644787"/>
            <a:ext cx="3669633" cy="26314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500">
                <a:solidFill>
                  <a:srgbClr val="002060"/>
                </a:solidFill>
                <a:latin typeface="Arial"/>
                <a:ea typeface="Arial"/>
                <a:cs typeface="Arial"/>
                <a:sym typeface="Arial"/>
              </a:rPr>
              <a:t>High-performance brands like Bugatti and Lamborghini have the highest horsepower, but they also have lower fuel efficiency (MPG) and significantly higher prices, reflecting their focus on power and luxury.</a:t>
            </a:r>
            <a:endParaRPr/>
          </a:p>
          <a:p>
            <a:pPr indent="0" lvl="0" marL="0" marR="0" rtl="0" algn="ctr">
              <a:spcBef>
                <a:spcPts val="0"/>
              </a:spcBef>
              <a:spcAft>
                <a:spcPts val="0"/>
              </a:spcAft>
              <a:buNone/>
            </a:pPr>
            <a:r>
              <a:rPr b="0" i="0" lang="en-US" sz="1500">
                <a:solidFill>
                  <a:srgbClr val="002060"/>
                </a:solidFill>
                <a:latin typeface="Arial"/>
                <a:ea typeface="Arial"/>
                <a:cs typeface="Arial"/>
                <a:sym typeface="Arial"/>
              </a:rPr>
              <a:t> </a:t>
            </a:r>
            <a:endParaRPr/>
          </a:p>
          <a:p>
            <a:pPr indent="0" lvl="0" marL="0" marR="0" rtl="0" algn="ctr">
              <a:spcBef>
                <a:spcPts val="0"/>
              </a:spcBef>
              <a:spcAft>
                <a:spcPts val="0"/>
              </a:spcAft>
              <a:buNone/>
            </a:pPr>
            <a:r>
              <a:rPr b="0" i="0" lang="en-US" sz="1500">
                <a:solidFill>
                  <a:srgbClr val="002060"/>
                </a:solidFill>
                <a:latin typeface="Arial"/>
                <a:ea typeface="Arial"/>
                <a:cs typeface="Arial"/>
                <a:sym typeface="Arial"/>
              </a:rPr>
              <a:t>In contrast, brands like Tesla and Porsche manage to offer high performance with better fuel efficiency, especially Tesla, which has an exceptional highway MPG due to its electric powertrain</a:t>
            </a:r>
            <a:endParaRPr sz="1500">
              <a:solidFill>
                <a:srgbClr val="002060"/>
              </a:solidFill>
              <a:latin typeface="Twentieth Century"/>
              <a:ea typeface="Twentieth Century"/>
              <a:cs typeface="Twentieth Century"/>
              <a:sym typeface="Twentieth Century"/>
            </a:endParaRPr>
          </a:p>
        </p:txBody>
      </p:sp>
      <p:sp>
        <p:nvSpPr>
          <p:cNvPr id="329" name="Google Shape;329;p23"/>
          <p:cNvSpPr txBox="1"/>
          <p:nvPr/>
        </p:nvSpPr>
        <p:spPr>
          <a:xfrm>
            <a:off x="8151394" y="875620"/>
            <a:ext cx="3814011" cy="240065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500">
                <a:solidFill>
                  <a:srgbClr val="002060"/>
                </a:solidFill>
                <a:latin typeface="Arial"/>
                <a:ea typeface="Arial"/>
                <a:cs typeface="Arial"/>
                <a:sym typeface="Arial"/>
              </a:rPr>
              <a:t>Luxury brands like Rolls-Royce and Bentley strike a balance with moderate horsepower and higher prices but slightly better MPG compared to ultra-high-performance brands. </a:t>
            </a:r>
            <a:endParaRPr/>
          </a:p>
          <a:p>
            <a:pPr indent="0" lvl="0" marL="0" marR="0" rtl="0" algn="ctr">
              <a:spcBef>
                <a:spcPts val="0"/>
              </a:spcBef>
              <a:spcAft>
                <a:spcPts val="0"/>
              </a:spcAft>
              <a:buNone/>
            </a:pPr>
            <a:r>
              <a:t/>
            </a:r>
            <a:endParaRPr b="0" i="0" sz="1500">
              <a:solidFill>
                <a:srgbClr val="002060"/>
              </a:solidFill>
              <a:latin typeface="Arial"/>
              <a:ea typeface="Arial"/>
              <a:cs typeface="Arial"/>
              <a:sym typeface="Arial"/>
            </a:endParaRPr>
          </a:p>
          <a:p>
            <a:pPr indent="0" lvl="0" marL="0" marR="0" rtl="0" algn="ctr">
              <a:spcBef>
                <a:spcPts val="0"/>
              </a:spcBef>
              <a:spcAft>
                <a:spcPts val="0"/>
              </a:spcAft>
              <a:buNone/>
            </a:pPr>
            <a:r>
              <a:rPr b="0" i="0" lang="en-US" sz="1500">
                <a:solidFill>
                  <a:srgbClr val="002060"/>
                </a:solidFill>
                <a:latin typeface="Arial"/>
                <a:ea typeface="Arial"/>
                <a:cs typeface="Arial"/>
                <a:sym typeface="Arial"/>
              </a:rPr>
              <a:t>Brands such as BMW, Audi, and Lexus offer more balanced options with relatively lower horsepower, higher MPG, and more affordable prices, appealing to a broader market segment.</a:t>
            </a:r>
            <a:endParaRPr sz="1500">
              <a:solidFill>
                <a:srgbClr val="002060"/>
              </a:solidFill>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57000"/>
          </a:blip>
          <a:stretch>
            <a:fillRect/>
          </a:stretch>
        </a:blipFill>
      </p:bgPr>
    </p:bg>
    <p:spTree>
      <p:nvGrpSpPr>
        <p:cNvPr id="333" name="Shape 333"/>
        <p:cNvGrpSpPr/>
        <p:nvPr/>
      </p:nvGrpSpPr>
      <p:grpSpPr>
        <a:xfrm>
          <a:off x="0" y="0"/>
          <a:ext cx="0" cy="0"/>
          <a:chOff x="0" y="0"/>
          <a:chExt cx="0" cy="0"/>
        </a:xfrm>
      </p:grpSpPr>
      <p:sp>
        <p:nvSpPr>
          <p:cNvPr id="334" name="Google Shape;334;p24"/>
          <p:cNvSpPr txBox="1"/>
          <p:nvPr/>
        </p:nvSpPr>
        <p:spPr>
          <a:xfrm>
            <a:off x="687803" y="873885"/>
            <a:ext cx="10816389" cy="59093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Future directions could involve expanding the dataset to include more recent models and additional features, or incorporating machine learning techniques to enhance the predictive accuracy of car prices. </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Developing a robust model to predict car prices based on variables like engine HP, cylinders, transmission type, and fuel type could help both manufacturers and consumers understand how different features impact price and decision-making. </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This approach could provide valuable insights for the automotive industry, particularly in product development, marketing strategies, and pricing tactics. </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Analyzing trends over time can reveal how consumer preferences shift and how technological advancements influence car features and pricing. </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Moreover, comparing the fuel efficiency of different car types and investigating the relationship between a car's features and its popularity could offer deeper market insights. </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Ultimately, predicting car prices based on detailed features and market categories can guide manufacturers in optimizing pricing and product development decisions to balance profitability and consumer satisfaction. </a:t>
            </a:r>
            <a:endParaRPr/>
          </a:p>
          <a:p>
            <a:pPr indent="0" lvl="0" marL="0" marR="0" rtl="0" algn="ctr">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0" lvl="0" marL="0" marR="0" rtl="0" algn="ctr">
              <a:spcBef>
                <a:spcPts val="0"/>
              </a:spcBef>
              <a:spcAft>
                <a:spcPts val="0"/>
              </a:spcAft>
              <a:buNone/>
            </a:pPr>
            <a:r>
              <a:rPr lang="en-US" sz="1800">
                <a:solidFill>
                  <a:schemeClr val="dk1"/>
                </a:solidFill>
                <a:latin typeface="Twentieth Century"/>
                <a:ea typeface="Twentieth Century"/>
                <a:cs typeface="Twentieth Century"/>
                <a:sym typeface="Twentieth Century"/>
              </a:rPr>
              <a:t>Focusing on the most impactful features in future product development efforts will enhance competitiveness and profitability in a dynamic market.</a:t>
            </a:r>
            <a:endParaRPr sz="1800">
              <a:solidFill>
                <a:schemeClr val="dk1"/>
              </a:solidFill>
              <a:latin typeface="Twentieth Century"/>
              <a:ea typeface="Twentieth Century"/>
              <a:cs typeface="Twentieth Century"/>
              <a:sym typeface="Twentieth Century"/>
            </a:endParaRPr>
          </a:p>
        </p:txBody>
      </p:sp>
      <p:sp>
        <p:nvSpPr>
          <p:cNvPr id="335" name="Google Shape;335;p24"/>
          <p:cNvSpPr txBox="1"/>
          <p:nvPr/>
        </p:nvSpPr>
        <p:spPr>
          <a:xfrm>
            <a:off x="3534750" y="242943"/>
            <a:ext cx="5122493"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00">
                <a:solidFill>
                  <a:schemeClr val="dk1"/>
                </a:solidFill>
                <a:latin typeface="Twentieth Century"/>
                <a:ea typeface="Twentieth Century"/>
                <a:cs typeface="Twentieth Century"/>
                <a:sym typeface="Twentieth Century"/>
              </a:rPr>
              <a:t>Overall Results and Insights </a:t>
            </a:r>
            <a:endParaRPr sz="35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65000"/>
          </a:blip>
          <a:stretch>
            <a:fillRect/>
          </a:stretch>
        </a:blipFill>
      </p:bgPr>
    </p:bg>
    <p:spTree>
      <p:nvGrpSpPr>
        <p:cNvPr id="339" name="Shape 339"/>
        <p:cNvGrpSpPr/>
        <p:nvPr/>
      </p:nvGrpSpPr>
      <p:grpSpPr>
        <a:xfrm>
          <a:off x="0" y="0"/>
          <a:ext cx="0" cy="0"/>
          <a:chOff x="0" y="0"/>
          <a:chExt cx="0" cy="0"/>
        </a:xfrm>
      </p:grpSpPr>
      <p:pic>
        <p:nvPicPr>
          <p:cNvPr id="340" name="Google Shape;340;p25"/>
          <p:cNvPicPr preferRelativeResize="0"/>
          <p:nvPr/>
        </p:nvPicPr>
        <p:blipFill rotWithShape="1">
          <a:blip r:embed="rId4">
            <a:alphaModFix/>
          </a:blip>
          <a:srcRect b="0" l="0" r="0" t="0"/>
          <a:stretch/>
        </p:blipFill>
        <p:spPr>
          <a:xfrm>
            <a:off x="136661" y="145372"/>
            <a:ext cx="910086" cy="992601"/>
          </a:xfrm>
          <a:prstGeom prst="rect">
            <a:avLst/>
          </a:prstGeom>
          <a:noFill/>
          <a:ln>
            <a:noFill/>
          </a:ln>
        </p:spPr>
      </p:pic>
      <p:sp>
        <p:nvSpPr>
          <p:cNvPr id="341" name="Google Shape;341;p25"/>
          <p:cNvSpPr txBox="1"/>
          <p:nvPr/>
        </p:nvSpPr>
        <p:spPr>
          <a:xfrm rot="-1320386">
            <a:off x="1156407" y="1234823"/>
            <a:ext cx="10225876" cy="39395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5000">
                <a:solidFill>
                  <a:srgbClr val="7F7F7F"/>
                </a:solidFill>
                <a:latin typeface="Twentieth Century"/>
                <a:ea typeface="Twentieth Century"/>
                <a:cs typeface="Twentieth Century"/>
                <a:sym typeface="Twentieth Century"/>
              </a:rPr>
              <a:t>Thanks !</a:t>
            </a:r>
            <a:endParaRPr sz="25000">
              <a:solidFill>
                <a:srgbClr val="7F7F7F"/>
              </a:solidFill>
              <a:latin typeface="Twentieth Century"/>
              <a:ea typeface="Twentieth Century"/>
              <a:cs typeface="Twentieth Century"/>
              <a:sym typeface="Twentieth Centur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80000"/>
          </a:blip>
          <a:stretch>
            <a:fillRect/>
          </a:stretch>
        </a:blipFill>
      </p:bgPr>
    </p:bg>
    <p:spTree>
      <p:nvGrpSpPr>
        <p:cNvPr id="123" name="Shape 123"/>
        <p:cNvGrpSpPr/>
        <p:nvPr/>
      </p:nvGrpSpPr>
      <p:grpSpPr>
        <a:xfrm>
          <a:off x="0" y="0"/>
          <a:ext cx="0" cy="0"/>
          <a:chOff x="0" y="0"/>
          <a:chExt cx="0" cy="0"/>
        </a:xfrm>
      </p:grpSpPr>
      <p:grpSp>
        <p:nvGrpSpPr>
          <p:cNvPr id="124" name="Google Shape;124;p3"/>
          <p:cNvGrpSpPr/>
          <p:nvPr/>
        </p:nvGrpSpPr>
        <p:grpSpPr>
          <a:xfrm>
            <a:off x="1893352" y="-292000"/>
            <a:ext cx="8376066" cy="6536526"/>
            <a:chOff x="1667884" y="-641589"/>
            <a:chExt cx="8376066" cy="6536526"/>
          </a:xfrm>
        </p:grpSpPr>
        <p:sp>
          <p:nvSpPr>
            <p:cNvPr id="125" name="Google Shape;125;p3"/>
            <p:cNvSpPr/>
            <p:nvPr/>
          </p:nvSpPr>
          <p:spPr>
            <a:xfrm>
              <a:off x="2847052" y="-641589"/>
              <a:ext cx="6017730" cy="6017730"/>
            </a:xfrm>
            <a:custGeom>
              <a:rect b="b" l="l" r="r" t="t"/>
              <a:pathLst>
                <a:path extrusionOk="0" h="120000" w="120000">
                  <a:moveTo>
                    <a:pt x="89401" y="11186"/>
                  </a:moveTo>
                  <a:lnTo>
                    <a:pt x="89401" y="11186"/>
                  </a:lnTo>
                  <a:cubicBezTo>
                    <a:pt x="109317" y="23181"/>
                    <a:pt x="119948" y="46073"/>
                    <a:pt x="116265" y="69029"/>
                  </a:cubicBezTo>
                  <a:cubicBezTo>
                    <a:pt x="112581" y="91984"/>
                    <a:pt x="95321" y="110400"/>
                    <a:pt x="72652" y="115562"/>
                  </a:cubicBezTo>
                  <a:cubicBezTo>
                    <a:pt x="49983" y="120724"/>
                    <a:pt x="26451" y="111597"/>
                    <a:pt x="13192" y="92499"/>
                  </a:cubicBezTo>
                  <a:cubicBezTo>
                    <a:pt x="-68" y="73402"/>
                    <a:pt x="-396" y="48164"/>
                    <a:pt x="12363" y="28728"/>
                  </a:cubicBezTo>
                  <a:lnTo>
                    <a:pt x="9980" y="26893"/>
                  </a:lnTo>
                  <a:lnTo>
                    <a:pt x="17075" y="26935"/>
                  </a:lnTo>
                  <a:lnTo>
                    <a:pt x="19196" y="33992"/>
                  </a:lnTo>
                  <a:lnTo>
                    <a:pt x="16814" y="32158"/>
                  </a:lnTo>
                  <a:lnTo>
                    <a:pt x="16814" y="32158"/>
                  </a:lnTo>
                  <a:cubicBezTo>
                    <a:pt x="5476" y="49745"/>
                    <a:pt x="5935" y="72451"/>
                    <a:pt x="17975" y="89565"/>
                  </a:cubicBezTo>
                  <a:cubicBezTo>
                    <a:pt x="30015" y="106679"/>
                    <a:pt x="51231" y="114783"/>
                    <a:pt x="71615" y="110053"/>
                  </a:cubicBezTo>
                  <a:cubicBezTo>
                    <a:pt x="91998" y="105323"/>
                    <a:pt x="107478" y="88704"/>
                    <a:pt x="110750" y="68036"/>
                  </a:cubicBezTo>
                  <a:cubicBezTo>
                    <a:pt x="114023" y="47369"/>
                    <a:pt x="104436" y="26781"/>
                    <a:pt x="86511" y="15984"/>
                  </a:cubicBezTo>
                  <a:close/>
                </a:path>
              </a:pathLst>
            </a:custGeom>
            <a:solidFill>
              <a:srgbClr val="CBE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828649" y="0"/>
              <a:ext cx="4054536" cy="1099975"/>
            </a:xfrm>
            <a:prstGeom prst="roundRect">
              <a:avLst>
                <a:gd fmla="val 16667" name="adj"/>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txBox="1"/>
            <p:nvPr/>
          </p:nvSpPr>
          <p:spPr>
            <a:xfrm>
              <a:off x="3882345" y="53696"/>
              <a:ext cx="3947144" cy="992583"/>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Twentieth Century"/>
                <a:buNone/>
              </a:pPr>
              <a:r>
                <a:rPr b="0" i="0" lang="en-US" sz="2100" u="none" cap="none" strike="noStrike">
                  <a:solidFill>
                    <a:schemeClr val="lt1"/>
                  </a:solidFill>
                  <a:latin typeface="Twentieth Century"/>
                  <a:ea typeface="Twentieth Century"/>
                  <a:cs typeface="Twentieth Century"/>
                  <a:sym typeface="Twentieth Century"/>
                </a:rPr>
                <a:t>Cleaning</a:t>
              </a:r>
              <a:endParaRPr/>
            </a:p>
            <a:p>
              <a:pPr indent="0" lvl="0" marL="0" marR="0" rtl="0" algn="ctr">
                <a:lnSpc>
                  <a:spcPct val="90000"/>
                </a:lnSpc>
                <a:spcBef>
                  <a:spcPts val="735"/>
                </a:spcBef>
                <a:spcAft>
                  <a:spcPts val="0"/>
                </a:spcAft>
                <a:buClr>
                  <a:schemeClr val="lt1"/>
                </a:buClr>
                <a:buSzPts val="1400"/>
                <a:buFont typeface="Twentieth Century"/>
                <a:buNone/>
              </a:pPr>
              <a:r>
                <a:rPr b="0" i="0" lang="en-US" sz="1400" u="none" cap="none" strike="noStrike">
                  <a:solidFill>
                    <a:schemeClr val="lt1"/>
                  </a:solidFill>
                  <a:latin typeface="Twentieth Century"/>
                  <a:ea typeface="Twentieth Century"/>
                  <a:cs typeface="Twentieth Century"/>
                  <a:sym typeface="Twentieth Century"/>
                </a:rPr>
                <a:t>Involves removing errors, inconsistencies, and duplicates, ensuring accurate and reliable data for analysis.</a:t>
              </a:r>
              <a:endParaRPr b="0" i="0" sz="1400" u="none" cap="none" strike="noStrike">
                <a:solidFill>
                  <a:schemeClr val="lt1"/>
                </a:solidFill>
                <a:latin typeface="Twentieth Century"/>
                <a:ea typeface="Twentieth Century"/>
                <a:cs typeface="Twentieth Century"/>
                <a:sym typeface="Twentieth Century"/>
              </a:endParaRPr>
            </a:p>
          </p:txBody>
        </p:sp>
        <p:sp>
          <p:nvSpPr>
            <p:cNvPr id="128" name="Google Shape;128;p3"/>
            <p:cNvSpPr/>
            <p:nvPr/>
          </p:nvSpPr>
          <p:spPr>
            <a:xfrm>
              <a:off x="5989414" y="2661534"/>
              <a:ext cx="4054536" cy="1012235"/>
            </a:xfrm>
            <a:prstGeom prst="roundRect">
              <a:avLst>
                <a:gd fmla="val 16667" name="adj"/>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txBox="1"/>
            <p:nvPr/>
          </p:nvSpPr>
          <p:spPr>
            <a:xfrm>
              <a:off x="6038827" y="2710947"/>
              <a:ext cx="3955710" cy="913409"/>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Twentieth Century"/>
                <a:buNone/>
              </a:pPr>
              <a:r>
                <a:rPr b="0" i="0" lang="en-US" sz="2400" u="none" cap="none" strike="noStrike">
                  <a:solidFill>
                    <a:schemeClr val="lt1"/>
                  </a:solidFill>
                  <a:latin typeface="Twentieth Century"/>
                  <a:ea typeface="Twentieth Century"/>
                  <a:cs typeface="Twentieth Century"/>
                  <a:sym typeface="Twentieth Century"/>
                </a:rPr>
                <a:t>Analysis</a:t>
              </a:r>
              <a:endParaRPr/>
            </a:p>
            <a:p>
              <a:pPr indent="0" lvl="0" marL="0" marR="0" rtl="0" algn="ctr">
                <a:lnSpc>
                  <a:spcPct val="90000"/>
                </a:lnSpc>
                <a:spcBef>
                  <a:spcPts val="840"/>
                </a:spcBef>
                <a:spcAft>
                  <a:spcPts val="0"/>
                </a:spcAft>
                <a:buClr>
                  <a:schemeClr val="lt1"/>
                </a:buClr>
                <a:buSzPts val="2400"/>
                <a:buFont typeface="Twentieth Century"/>
                <a:buNone/>
              </a:pPr>
              <a:r>
                <a:rPr b="0" i="0" lang="en-US" sz="2400" u="none" cap="none" strike="noStrike">
                  <a:solidFill>
                    <a:schemeClr val="lt1"/>
                  </a:solidFill>
                  <a:latin typeface="Twentieth Century"/>
                  <a:ea typeface="Twentieth Century"/>
                  <a:cs typeface="Twentieth Century"/>
                  <a:sym typeface="Twentieth Century"/>
                </a:rPr>
                <a:t> </a:t>
              </a:r>
              <a:r>
                <a:rPr b="0" i="0" lang="en-US" sz="1400" u="none" cap="none" strike="noStrike">
                  <a:solidFill>
                    <a:schemeClr val="lt1"/>
                  </a:solidFill>
                  <a:latin typeface="Twentieth Century"/>
                  <a:ea typeface="Twentieth Century"/>
                  <a:cs typeface="Twentieth Century"/>
                  <a:sym typeface="Twentieth Century"/>
                </a:rPr>
                <a:t>Involves uncovering insights and patterns within datasets</a:t>
              </a:r>
              <a:endParaRPr b="0" i="0" sz="1400" u="none" cap="none" strike="noStrike">
                <a:solidFill>
                  <a:schemeClr val="lt1"/>
                </a:solidFill>
                <a:latin typeface="Twentieth Century"/>
                <a:ea typeface="Twentieth Century"/>
                <a:cs typeface="Twentieth Century"/>
                <a:sym typeface="Twentieth Century"/>
              </a:endParaRPr>
            </a:p>
          </p:txBody>
        </p:sp>
        <p:sp>
          <p:nvSpPr>
            <p:cNvPr id="130" name="Google Shape;130;p3"/>
            <p:cNvSpPr/>
            <p:nvPr/>
          </p:nvSpPr>
          <p:spPr>
            <a:xfrm>
              <a:off x="3828649" y="4761897"/>
              <a:ext cx="4054536" cy="1133040"/>
            </a:xfrm>
            <a:prstGeom prst="roundRect">
              <a:avLst>
                <a:gd fmla="val 16667" name="adj"/>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txBox="1"/>
            <p:nvPr/>
          </p:nvSpPr>
          <p:spPr>
            <a:xfrm>
              <a:off x="3883959" y="4817207"/>
              <a:ext cx="3943916" cy="102242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Twentieth Century"/>
                <a:buNone/>
              </a:pPr>
              <a:r>
                <a:rPr b="0" i="0" lang="en-US" sz="2400" u="none" cap="none" strike="noStrike">
                  <a:solidFill>
                    <a:schemeClr val="lt1"/>
                  </a:solidFill>
                  <a:latin typeface="Twentieth Century"/>
                  <a:ea typeface="Twentieth Century"/>
                  <a:cs typeface="Twentieth Century"/>
                  <a:sym typeface="Twentieth Century"/>
                </a:rPr>
                <a:t>Visualization</a:t>
              </a:r>
              <a:endParaRPr/>
            </a:p>
            <a:p>
              <a:pPr indent="0" lvl="0" marL="0" marR="0" rtl="0" algn="ctr">
                <a:lnSpc>
                  <a:spcPct val="90000"/>
                </a:lnSpc>
                <a:spcBef>
                  <a:spcPts val="840"/>
                </a:spcBef>
                <a:spcAft>
                  <a:spcPts val="0"/>
                </a:spcAft>
                <a:buClr>
                  <a:schemeClr val="lt1"/>
                </a:buClr>
                <a:buSzPts val="1400"/>
                <a:buFont typeface="Twentieth Century"/>
                <a:buNone/>
              </a:pPr>
              <a:r>
                <a:rPr b="0" i="0" lang="en-US" sz="1400" u="none" cap="none" strike="noStrike">
                  <a:solidFill>
                    <a:schemeClr val="lt1"/>
                  </a:solidFill>
                  <a:latin typeface="Twentieth Century"/>
                  <a:ea typeface="Twentieth Century"/>
                  <a:cs typeface="Twentieth Century"/>
                  <a:sym typeface="Twentieth Century"/>
                </a:rPr>
                <a:t>Insightful representations of complex data, enhancing understanding through intuitive l presentations.</a:t>
              </a:r>
              <a:endParaRPr b="0" i="0" sz="1400" u="none" cap="none" strike="noStrike">
                <a:solidFill>
                  <a:schemeClr val="lt1"/>
                </a:solidFill>
                <a:latin typeface="Twentieth Century"/>
                <a:ea typeface="Twentieth Century"/>
                <a:cs typeface="Twentieth Century"/>
                <a:sym typeface="Twentieth Century"/>
              </a:endParaRPr>
            </a:p>
          </p:txBody>
        </p:sp>
        <p:sp>
          <p:nvSpPr>
            <p:cNvPr id="132" name="Google Shape;132;p3"/>
            <p:cNvSpPr/>
            <p:nvPr/>
          </p:nvSpPr>
          <p:spPr>
            <a:xfrm>
              <a:off x="1667884" y="2677124"/>
              <a:ext cx="4054536" cy="981056"/>
            </a:xfrm>
            <a:prstGeom prst="roundRect">
              <a:avLst>
                <a:gd fmla="val 16667" name="adj"/>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txBox="1"/>
            <p:nvPr/>
          </p:nvSpPr>
          <p:spPr>
            <a:xfrm>
              <a:off x="1715775" y="2725015"/>
              <a:ext cx="3958754" cy="885274"/>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Twentieth Century"/>
                <a:buNone/>
              </a:pPr>
              <a:r>
                <a:rPr b="0" i="0" lang="en-US" sz="1800" u="none" cap="none" strike="noStrike">
                  <a:solidFill>
                    <a:schemeClr val="lt1"/>
                  </a:solidFill>
                  <a:latin typeface="Twentieth Century"/>
                  <a:ea typeface="Twentieth Century"/>
                  <a:cs typeface="Twentieth Century"/>
                  <a:sym typeface="Twentieth Century"/>
                </a:rPr>
                <a:t>Understanding</a:t>
              </a:r>
              <a:endParaRPr/>
            </a:p>
            <a:p>
              <a:pPr indent="0" lvl="0" marL="0" marR="0" rtl="0" algn="ctr">
                <a:lnSpc>
                  <a:spcPct val="90000"/>
                </a:lnSpc>
                <a:spcBef>
                  <a:spcPts val="630"/>
                </a:spcBef>
                <a:spcAft>
                  <a:spcPts val="0"/>
                </a:spcAft>
                <a:buClr>
                  <a:schemeClr val="lt1"/>
                </a:buClr>
                <a:buSzPts val="1400"/>
                <a:buFont typeface="Twentieth Century"/>
                <a:buNone/>
              </a:pPr>
              <a:r>
                <a:rPr b="0" i="0" lang="en-US" sz="1400" u="none" cap="none" strike="noStrike">
                  <a:solidFill>
                    <a:schemeClr val="lt1"/>
                  </a:solidFill>
                  <a:latin typeface="Twentieth Century"/>
                  <a:ea typeface="Twentieth Century"/>
                  <a:cs typeface="Twentieth Century"/>
                  <a:sym typeface="Twentieth Century"/>
                </a:rPr>
                <a:t>Involves extracting meaningful insights and patterns from raw information.</a:t>
              </a:r>
              <a:endParaRPr b="0" i="0" sz="1400" u="none" cap="none" strike="noStrike">
                <a:solidFill>
                  <a:schemeClr val="lt1"/>
                </a:solidFill>
                <a:latin typeface="Twentieth Century"/>
                <a:ea typeface="Twentieth Century"/>
                <a:cs typeface="Twentieth Century"/>
                <a:sym typeface="Twentieth Century"/>
              </a:endParaRPr>
            </a:p>
          </p:txBody>
        </p:sp>
      </p:grpSp>
      <p:sp>
        <p:nvSpPr>
          <p:cNvPr id="134" name="Google Shape;134;p3"/>
          <p:cNvSpPr/>
          <p:nvPr/>
        </p:nvSpPr>
        <p:spPr>
          <a:xfrm rot="2002441">
            <a:off x="526593" y="896195"/>
            <a:ext cx="2295840" cy="1029312"/>
          </a:xfrm>
          <a:prstGeom prst="rightArrow">
            <a:avLst>
              <a:gd fmla="val 50000" name="adj1"/>
              <a:gd fmla="val 50000" name="adj2"/>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000" u="none" cap="none" strike="noStrike">
                <a:solidFill>
                  <a:schemeClr val="lt1"/>
                </a:solidFill>
                <a:latin typeface="Twentieth Century"/>
                <a:ea typeface="Twentieth Century"/>
                <a:cs typeface="Twentieth Century"/>
                <a:sym typeface="Twentieth Century"/>
              </a:rPr>
              <a:t>Approach</a:t>
            </a:r>
            <a:endParaRPr b="0" i="0" sz="30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38" name="Shape 138"/>
        <p:cNvGrpSpPr/>
        <p:nvPr/>
      </p:nvGrpSpPr>
      <p:grpSpPr>
        <a:xfrm>
          <a:off x="0" y="0"/>
          <a:ext cx="0" cy="0"/>
          <a:chOff x="0" y="0"/>
          <a:chExt cx="0" cy="0"/>
        </a:xfrm>
      </p:grpSpPr>
      <p:grpSp>
        <p:nvGrpSpPr>
          <p:cNvPr id="139" name="Google Shape;139;p4"/>
          <p:cNvGrpSpPr/>
          <p:nvPr/>
        </p:nvGrpSpPr>
        <p:grpSpPr>
          <a:xfrm>
            <a:off x="2035433" y="3073470"/>
            <a:ext cx="8121133" cy="2833065"/>
            <a:chOff x="3433" y="231796"/>
            <a:chExt cx="8121133" cy="2833065"/>
          </a:xfrm>
        </p:grpSpPr>
        <p:sp>
          <p:nvSpPr>
            <p:cNvPr id="140" name="Google Shape;140;p4"/>
            <p:cNvSpPr/>
            <p:nvPr/>
          </p:nvSpPr>
          <p:spPr>
            <a:xfrm>
              <a:off x="3433" y="231796"/>
              <a:ext cx="3488637" cy="2578090"/>
            </a:xfrm>
            <a:prstGeom prst="rect">
              <a:avLst/>
            </a:prstGeom>
            <a:blipFill rotWithShape="1">
              <a:blip r:embed="rId4">
                <a:alphaModFix/>
              </a:blip>
              <a:stretch>
                <a:fillRect b="0" l="-5999" r="-5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694514" y="2342430"/>
              <a:ext cx="3006166" cy="722431"/>
            </a:xfrm>
            <a:prstGeom prst="rect">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txBox="1"/>
            <p:nvPr/>
          </p:nvSpPr>
          <p:spPr>
            <a:xfrm>
              <a:off x="694514" y="2342430"/>
              <a:ext cx="3006166" cy="722431"/>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lt1"/>
                </a:buClr>
                <a:buSzPts val="1800"/>
                <a:buFont typeface="Twentieth Century"/>
                <a:buNone/>
              </a:pPr>
              <a:r>
                <a:rPr b="0" i="0" lang="en-US" sz="1800" u="none" cap="none" strike="noStrike">
                  <a:solidFill>
                    <a:schemeClr val="lt1"/>
                  </a:solidFill>
                  <a:latin typeface="Twentieth Century"/>
                  <a:ea typeface="Twentieth Century"/>
                  <a:cs typeface="Twentieth Century"/>
                  <a:sym typeface="Twentieth Century"/>
                </a:rPr>
                <a:t>Filters, Cleaning, Analysis, Dashboard, etc..</a:t>
              </a:r>
              <a:endParaRPr b="0" i="0" sz="1500" u="none" cap="none" strike="noStrike">
                <a:solidFill>
                  <a:schemeClr val="lt1"/>
                </a:solidFill>
                <a:latin typeface="Twentieth Century"/>
                <a:ea typeface="Twentieth Century"/>
                <a:cs typeface="Twentieth Century"/>
                <a:sym typeface="Twentieth Century"/>
              </a:endParaRPr>
            </a:p>
          </p:txBody>
        </p:sp>
        <p:sp>
          <p:nvSpPr>
            <p:cNvPr id="143" name="Google Shape;143;p4"/>
            <p:cNvSpPr/>
            <p:nvPr/>
          </p:nvSpPr>
          <p:spPr>
            <a:xfrm>
              <a:off x="4413250" y="231796"/>
              <a:ext cx="3488637" cy="2578090"/>
            </a:xfrm>
            <a:prstGeom prst="rect">
              <a:avLst/>
            </a:prstGeom>
            <a:blipFill rotWithShape="1">
              <a:blip r:embed="rId5">
                <a:alphaModFix/>
              </a:blip>
              <a:stretch>
                <a:fillRect b="-12999" l="0" r="0" t="-1299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5118400" y="2342430"/>
              <a:ext cx="3006166" cy="722431"/>
            </a:xfrm>
            <a:prstGeom prst="rect">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txBox="1"/>
            <p:nvPr/>
          </p:nvSpPr>
          <p:spPr>
            <a:xfrm>
              <a:off x="5118400" y="2342430"/>
              <a:ext cx="3006166" cy="722431"/>
            </a:xfrm>
            <a:prstGeom prst="rect">
              <a:avLst/>
            </a:prstGeom>
            <a:noFill/>
            <a:ln>
              <a:noFill/>
            </a:ln>
          </p:spPr>
          <p:txBody>
            <a:bodyPr anchorCtr="0" anchor="ctr" bIns="43800" lIns="43800" spcFirstLastPara="1" rIns="43800" wrap="square" tIns="43800">
              <a:noAutofit/>
            </a:bodyPr>
            <a:lstStyle/>
            <a:p>
              <a:pPr indent="0" lvl="0" marL="0" marR="0" rtl="0" algn="ctr">
                <a:lnSpc>
                  <a:spcPct val="90000"/>
                </a:lnSpc>
                <a:spcBef>
                  <a:spcPts val="0"/>
                </a:spcBef>
                <a:spcAft>
                  <a:spcPts val="0"/>
                </a:spcAft>
                <a:buClr>
                  <a:schemeClr val="lt1"/>
                </a:buClr>
                <a:buSzPts val="2300"/>
                <a:buFont typeface="Twentieth Century"/>
                <a:buNone/>
              </a:pPr>
              <a:r>
                <a:rPr b="0" i="0" lang="en-US" sz="2300" u="none" cap="none" strike="noStrike">
                  <a:solidFill>
                    <a:schemeClr val="lt1"/>
                  </a:solidFill>
                  <a:latin typeface="Twentieth Century"/>
                  <a:ea typeface="Twentieth Century"/>
                  <a:cs typeface="Twentieth Century"/>
                  <a:sym typeface="Twentieth Century"/>
                </a:rPr>
                <a:t>Project Presentation</a:t>
              </a:r>
              <a:endParaRPr b="0" i="0" sz="2300" u="none" cap="none" strike="noStrike">
                <a:solidFill>
                  <a:schemeClr val="lt1"/>
                </a:solidFill>
                <a:latin typeface="Twentieth Century"/>
                <a:ea typeface="Twentieth Century"/>
                <a:cs typeface="Twentieth Century"/>
                <a:sym typeface="Twentieth Century"/>
              </a:endParaRPr>
            </a:p>
          </p:txBody>
        </p:sp>
      </p:grpSp>
      <p:sp>
        <p:nvSpPr>
          <p:cNvPr id="146" name="Google Shape;146;p4"/>
          <p:cNvSpPr/>
          <p:nvPr/>
        </p:nvSpPr>
        <p:spPr>
          <a:xfrm rot="-1555466">
            <a:off x="3390312" y="749853"/>
            <a:ext cx="3854548" cy="1842868"/>
          </a:xfrm>
          <a:prstGeom prst="downArrowCallout">
            <a:avLst>
              <a:gd fmla="val 25000" name="adj1"/>
              <a:gd fmla="val 25000" name="adj2"/>
              <a:gd fmla="val 25000" name="adj3"/>
              <a:gd fmla="val 64977" name="adj4"/>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000" u="none" cap="none" strike="noStrike">
                <a:solidFill>
                  <a:schemeClr val="lt1"/>
                </a:solidFill>
                <a:latin typeface="Twentieth Century"/>
                <a:ea typeface="Twentieth Century"/>
                <a:cs typeface="Twentieth Century"/>
                <a:sym typeface="Twentieth Century"/>
              </a:rPr>
              <a:t>Tech-Stack Used</a:t>
            </a:r>
            <a:endParaRPr/>
          </a:p>
        </p:txBody>
      </p:sp>
      <p:sp>
        <p:nvSpPr>
          <p:cNvPr id="147" name="Google Shape;147;p4"/>
          <p:cNvSpPr txBox="1"/>
          <p:nvPr/>
        </p:nvSpPr>
        <p:spPr>
          <a:xfrm>
            <a:off x="7579895" y="348915"/>
            <a:ext cx="3701654"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500" u="sng" cap="none" strike="noStrike">
                <a:solidFill>
                  <a:srgbClr val="FF0000"/>
                </a:solidFill>
                <a:latin typeface="Twentieth Century"/>
                <a:ea typeface="Twentieth Century"/>
                <a:cs typeface="Twentieth Century"/>
                <a:sym typeface="Twentieth Century"/>
                <a:hlinkClick r:id="rId6">
                  <a:extLst>
                    <a:ext uri="{A12FA001-AC4F-418D-AE19-62706E023703}">
                      <ahyp:hlinkClr val="tx"/>
                    </a:ext>
                  </a:extLst>
                </a:hlinkClick>
              </a:rPr>
              <a:t>Click Here for the Excel File</a:t>
            </a:r>
            <a:endParaRPr sz="2500">
              <a:solidFill>
                <a:srgbClr val="FF0000"/>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80000"/>
          </a:blip>
          <a:stretch>
            <a:fillRect/>
          </a:stretch>
        </a:blipFill>
      </p:bgPr>
    </p:bg>
    <p:spTree>
      <p:nvGrpSpPr>
        <p:cNvPr id="151" name="Shape 151"/>
        <p:cNvGrpSpPr/>
        <p:nvPr/>
      </p:nvGrpSpPr>
      <p:grpSpPr>
        <a:xfrm>
          <a:off x="0" y="0"/>
          <a:ext cx="0" cy="0"/>
          <a:chOff x="0" y="0"/>
          <a:chExt cx="0" cy="0"/>
        </a:xfrm>
      </p:grpSpPr>
      <p:grpSp>
        <p:nvGrpSpPr>
          <p:cNvPr id="152" name="Google Shape;152;p5"/>
          <p:cNvGrpSpPr/>
          <p:nvPr/>
        </p:nvGrpSpPr>
        <p:grpSpPr>
          <a:xfrm>
            <a:off x="628061" y="2383837"/>
            <a:ext cx="10838136" cy="3766441"/>
            <a:chOff x="3845" y="53997"/>
            <a:chExt cx="10838136" cy="3766441"/>
          </a:xfrm>
        </p:grpSpPr>
        <p:sp>
          <p:nvSpPr>
            <p:cNvPr id="153" name="Google Shape;153;p5"/>
            <p:cNvSpPr/>
            <p:nvPr/>
          </p:nvSpPr>
          <p:spPr>
            <a:xfrm>
              <a:off x="3845" y="139682"/>
              <a:ext cx="4555610" cy="3039869"/>
            </a:xfrm>
            <a:prstGeom prst="rect">
              <a:avLst/>
            </a:prstGeom>
            <a:blipFill rotWithShape="1">
              <a:blip r:embed="rId4">
                <a:alphaModFix/>
              </a:blip>
              <a:stretch>
                <a:fillRect b="0" l="-6998" r="-699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282504" y="2874768"/>
              <a:ext cx="4247077" cy="945670"/>
            </a:xfrm>
            <a:prstGeom prst="rect">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txBox="1"/>
            <p:nvPr/>
          </p:nvSpPr>
          <p:spPr>
            <a:xfrm>
              <a:off x="282504" y="2874768"/>
              <a:ext cx="4247077" cy="945670"/>
            </a:xfrm>
            <a:prstGeom prst="rect">
              <a:avLst/>
            </a:prstGeom>
            <a:noFill/>
            <a:ln>
              <a:noFill/>
            </a:ln>
          </p:spPr>
          <p:txBody>
            <a:bodyPr anchorCtr="0" anchor="ctr" bIns="32375" lIns="32375" spcFirstLastPara="1" rIns="32375" wrap="square" tIns="32375">
              <a:noAutofit/>
            </a:bodyPr>
            <a:lstStyle/>
            <a:p>
              <a:pPr indent="0" lvl="0" marL="0" marR="0" rtl="0" algn="ctr">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No. of blanks = Number of Doors = 6</a:t>
              </a:r>
              <a:endParaRPr/>
            </a:p>
            <a:p>
              <a:pPr indent="0" lvl="0" marL="0" marR="0" rtl="0" algn="ctr">
                <a:lnSpc>
                  <a:spcPct val="90000"/>
                </a:lnSpc>
                <a:spcBef>
                  <a:spcPts val="85"/>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No. of UNKNOWN = Transmission Type =12</a:t>
              </a:r>
              <a:endParaRPr sz="1700">
                <a:solidFill>
                  <a:schemeClr val="lt1"/>
                </a:solidFill>
                <a:latin typeface="Twentieth Century"/>
                <a:ea typeface="Twentieth Century"/>
                <a:cs typeface="Twentieth Century"/>
                <a:sym typeface="Twentieth Century"/>
              </a:endParaRPr>
            </a:p>
          </p:txBody>
        </p:sp>
        <p:sp>
          <p:nvSpPr>
            <p:cNvPr id="156" name="Google Shape;156;p5"/>
            <p:cNvSpPr/>
            <p:nvPr/>
          </p:nvSpPr>
          <p:spPr>
            <a:xfrm>
              <a:off x="6091710" y="753040"/>
              <a:ext cx="4566661" cy="287970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881931" y="53997"/>
              <a:ext cx="3960050" cy="876494"/>
            </a:xfrm>
            <a:prstGeom prst="rect">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txBox="1"/>
            <p:nvPr/>
          </p:nvSpPr>
          <p:spPr>
            <a:xfrm>
              <a:off x="6881931" y="53997"/>
              <a:ext cx="3960050" cy="876494"/>
            </a:xfrm>
            <a:prstGeom prst="rect">
              <a:avLst/>
            </a:prstGeom>
            <a:noFill/>
            <a:ln>
              <a:noFill/>
            </a:ln>
          </p:spPr>
          <p:txBody>
            <a:bodyPr anchorCtr="0" anchor="ctr" bIns="32375" lIns="32375" spcFirstLastPara="1" rIns="32375" wrap="square" tIns="32375">
              <a:noAutofit/>
            </a:bodyPr>
            <a:lstStyle/>
            <a:p>
              <a:pPr indent="0" lvl="0" marL="0" marR="0" rtl="0" algn="ctr">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No. of Rare Data points = Market Category = 3376 </a:t>
              </a:r>
              <a:endParaRPr sz="1700">
                <a:solidFill>
                  <a:schemeClr val="lt1"/>
                </a:solidFill>
                <a:latin typeface="Twentieth Century"/>
                <a:ea typeface="Twentieth Century"/>
                <a:cs typeface="Twentieth Century"/>
                <a:sym typeface="Twentieth Century"/>
              </a:endParaRPr>
            </a:p>
          </p:txBody>
        </p:sp>
      </p:grpSp>
      <p:sp>
        <p:nvSpPr>
          <p:cNvPr id="159" name="Google Shape;159;p5"/>
          <p:cNvSpPr/>
          <p:nvPr/>
        </p:nvSpPr>
        <p:spPr>
          <a:xfrm>
            <a:off x="801666" y="438411"/>
            <a:ext cx="2771528" cy="563671"/>
          </a:xfrm>
          <a:prstGeom prst="ellipse">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wentieth Century"/>
                <a:ea typeface="Twentieth Century"/>
                <a:cs typeface="Twentieth Century"/>
                <a:sym typeface="Twentieth Century"/>
              </a:rPr>
              <a:t>Data Understanding</a:t>
            </a:r>
            <a:endParaRPr/>
          </a:p>
        </p:txBody>
      </p:sp>
      <p:sp>
        <p:nvSpPr>
          <p:cNvPr id="160" name="Google Shape;160;p5"/>
          <p:cNvSpPr/>
          <p:nvPr/>
        </p:nvSpPr>
        <p:spPr>
          <a:xfrm>
            <a:off x="2880986" y="1252602"/>
            <a:ext cx="2113045" cy="826718"/>
          </a:xfrm>
          <a:prstGeom prst="flowChartAlternateProcess">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wentieth Century"/>
                <a:ea typeface="Twentieth Century"/>
                <a:cs typeface="Twentieth Century"/>
                <a:sym typeface="Twentieth Century"/>
              </a:rPr>
              <a:t>No. of Variables = 16</a:t>
            </a:r>
            <a:endParaRPr sz="1800">
              <a:solidFill>
                <a:schemeClr val="lt1"/>
              </a:solidFill>
              <a:latin typeface="Twentieth Century"/>
              <a:ea typeface="Twentieth Century"/>
              <a:cs typeface="Twentieth Century"/>
              <a:sym typeface="Twentieth Century"/>
            </a:endParaRPr>
          </a:p>
        </p:txBody>
      </p:sp>
      <p:sp>
        <p:nvSpPr>
          <p:cNvPr id="161" name="Google Shape;161;p5"/>
          <p:cNvSpPr/>
          <p:nvPr/>
        </p:nvSpPr>
        <p:spPr>
          <a:xfrm>
            <a:off x="6492660" y="1252602"/>
            <a:ext cx="2113045" cy="826718"/>
          </a:xfrm>
          <a:prstGeom prst="flowChartAlternateProcess">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wentieth Century"/>
                <a:ea typeface="Twentieth Century"/>
                <a:cs typeface="Twentieth Century"/>
                <a:sym typeface="Twentieth Century"/>
              </a:rPr>
              <a:t>No. of Rows = 11199</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80000"/>
          </a:blip>
          <a:stretch>
            <a:fillRect/>
          </a:stretch>
        </a:blipFill>
      </p:bgPr>
    </p:bg>
    <p:spTree>
      <p:nvGrpSpPr>
        <p:cNvPr id="165" name="Shape 165"/>
        <p:cNvGrpSpPr/>
        <p:nvPr/>
      </p:nvGrpSpPr>
      <p:grpSpPr>
        <a:xfrm>
          <a:off x="0" y="0"/>
          <a:ext cx="0" cy="0"/>
          <a:chOff x="0" y="0"/>
          <a:chExt cx="0" cy="0"/>
        </a:xfrm>
      </p:grpSpPr>
      <p:sp>
        <p:nvSpPr>
          <p:cNvPr id="166" name="Google Shape;166;p6"/>
          <p:cNvSpPr/>
          <p:nvPr/>
        </p:nvSpPr>
        <p:spPr>
          <a:xfrm>
            <a:off x="713984" y="263047"/>
            <a:ext cx="1832268" cy="764087"/>
          </a:xfrm>
          <a:prstGeom prst="ellipse">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chemeClr val="lt1"/>
                </a:solidFill>
                <a:latin typeface="Twentieth Century"/>
                <a:ea typeface="Twentieth Century"/>
                <a:cs typeface="Twentieth Century"/>
                <a:sym typeface="Twentieth Century"/>
              </a:rPr>
              <a:t>Outliers</a:t>
            </a:r>
            <a:endParaRPr sz="2500">
              <a:solidFill>
                <a:schemeClr val="lt1"/>
              </a:solidFill>
              <a:latin typeface="Twentieth Century"/>
              <a:ea typeface="Twentieth Century"/>
              <a:cs typeface="Twentieth Century"/>
              <a:sym typeface="Twentieth Century"/>
            </a:endParaRPr>
          </a:p>
        </p:txBody>
      </p:sp>
      <p:pic>
        <p:nvPicPr>
          <p:cNvPr id="167" name="Google Shape;167;p6"/>
          <p:cNvPicPr preferRelativeResize="0"/>
          <p:nvPr/>
        </p:nvPicPr>
        <p:blipFill rotWithShape="1">
          <a:blip r:embed="rId4">
            <a:alphaModFix/>
          </a:blip>
          <a:srcRect b="0" l="0" r="0" t="0"/>
          <a:stretch/>
        </p:blipFill>
        <p:spPr>
          <a:xfrm>
            <a:off x="5498926" y="263047"/>
            <a:ext cx="6506483" cy="6200383"/>
          </a:xfrm>
          <a:prstGeom prst="rect">
            <a:avLst/>
          </a:prstGeom>
          <a:noFill/>
          <a:ln>
            <a:noFill/>
          </a:ln>
        </p:spPr>
      </p:pic>
      <p:sp>
        <p:nvSpPr>
          <p:cNvPr id="168" name="Google Shape;168;p6"/>
          <p:cNvSpPr/>
          <p:nvPr/>
        </p:nvSpPr>
        <p:spPr>
          <a:xfrm>
            <a:off x="186591" y="1027134"/>
            <a:ext cx="4751169" cy="5436297"/>
          </a:xfrm>
          <a:prstGeom prst="flowChartAlternateProcess">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ctr">
              <a:spcBef>
                <a:spcPts val="0"/>
              </a:spcBef>
              <a:spcAft>
                <a:spcPts val="0"/>
              </a:spcAft>
              <a:buClr>
                <a:schemeClr val="lt1"/>
              </a:buClr>
              <a:buSzPts val="1700"/>
              <a:buFont typeface="Noto Sans Symbols"/>
              <a:buChar char="❖"/>
            </a:pPr>
            <a:r>
              <a:rPr lang="en-US" sz="1700">
                <a:solidFill>
                  <a:schemeClr val="lt1"/>
                </a:solidFill>
                <a:latin typeface="Twentieth Century"/>
                <a:ea typeface="Twentieth Century"/>
                <a:cs typeface="Twentieth Century"/>
                <a:sym typeface="Twentieth Century"/>
              </a:rPr>
              <a:t>I remove outlier from Highway MPG which is 354 and replaced it with 34 being the closest similar value of Audi A6 taking the same popularity(3105) and same City MPG(24).  </a:t>
            </a:r>
            <a:endParaRPr/>
          </a:p>
          <a:p>
            <a:pPr indent="-177800" lvl="0" marL="285750" marR="0" rtl="0" algn="ctr">
              <a:spcBef>
                <a:spcPts val="0"/>
              </a:spcBef>
              <a:spcAft>
                <a:spcPts val="0"/>
              </a:spcAft>
              <a:buClr>
                <a:schemeClr val="dk1"/>
              </a:buClr>
              <a:buSzPts val="1700"/>
              <a:buFont typeface="Noto Sans Symbols"/>
              <a:buNone/>
            </a:pPr>
            <a:r>
              <a:t/>
            </a:r>
            <a:endParaRPr sz="1700">
              <a:solidFill>
                <a:schemeClr val="lt1"/>
              </a:solidFill>
              <a:latin typeface="Twentieth Century"/>
              <a:ea typeface="Twentieth Century"/>
              <a:cs typeface="Twentieth Century"/>
              <a:sym typeface="Twentieth Century"/>
            </a:endParaRPr>
          </a:p>
          <a:p>
            <a:pPr indent="-285750" lvl="0" marL="285750" marR="0" rtl="0" algn="ctr">
              <a:spcBef>
                <a:spcPts val="0"/>
              </a:spcBef>
              <a:spcAft>
                <a:spcPts val="0"/>
              </a:spcAft>
              <a:buClr>
                <a:schemeClr val="lt1"/>
              </a:buClr>
              <a:buSzPts val="1700"/>
              <a:buFont typeface="Noto Sans Symbols"/>
              <a:buChar char="❖"/>
            </a:pPr>
            <a:r>
              <a:rPr lang="en-US" sz="1700">
                <a:solidFill>
                  <a:schemeClr val="lt1"/>
                </a:solidFill>
                <a:latin typeface="Twentieth Century"/>
                <a:ea typeface="Twentieth Century"/>
                <a:cs typeface="Twentieth Century"/>
                <a:sym typeface="Twentieth Century"/>
              </a:rPr>
              <a:t>Real outliers in </a:t>
            </a:r>
            <a:endParaRPr/>
          </a:p>
          <a:p>
            <a:pPr indent="0" lvl="0" marL="0" marR="0" rtl="0" algn="ctr">
              <a:spcBef>
                <a:spcPts val="0"/>
              </a:spcBef>
              <a:spcAft>
                <a:spcPts val="0"/>
              </a:spcAft>
              <a:buNone/>
            </a:pPr>
            <a:r>
              <a:rPr lang="en-US" sz="1700">
                <a:solidFill>
                  <a:schemeClr val="lt1"/>
                </a:solidFill>
                <a:latin typeface="Twentieth Century"/>
                <a:ea typeface="Twentieth Century"/>
                <a:cs typeface="Twentieth Century"/>
                <a:sym typeface="Twentieth Century"/>
              </a:rPr>
              <a:t>Popularity of 5657 : 825 entries of Ford </a:t>
            </a:r>
            <a:endParaRPr/>
          </a:p>
          <a:p>
            <a:pPr indent="0" lvl="0" marL="0" marR="0" rtl="0" algn="ctr">
              <a:spcBef>
                <a:spcPts val="0"/>
              </a:spcBef>
              <a:spcAft>
                <a:spcPts val="0"/>
              </a:spcAft>
              <a:buNone/>
            </a:pPr>
            <a:r>
              <a:rPr lang="en-US" sz="1700">
                <a:solidFill>
                  <a:schemeClr val="lt1"/>
                </a:solidFill>
                <a:latin typeface="Twentieth Century"/>
                <a:ea typeface="Twentieth Century"/>
                <a:cs typeface="Twentieth Century"/>
                <a:sym typeface="Twentieth Century"/>
              </a:rPr>
              <a:t> Engine HP of 1001 : Bugatti </a:t>
            </a:r>
            <a:endParaRPr/>
          </a:p>
          <a:p>
            <a:pPr indent="0" lvl="0" marL="0" marR="0" rtl="0" algn="ctr">
              <a:spcBef>
                <a:spcPts val="0"/>
              </a:spcBef>
              <a:spcAft>
                <a:spcPts val="0"/>
              </a:spcAft>
              <a:buNone/>
            </a:pPr>
            <a:r>
              <a:rPr lang="en-US" sz="1700">
                <a:solidFill>
                  <a:schemeClr val="lt1"/>
                </a:solidFill>
                <a:latin typeface="Twentieth Century"/>
                <a:ea typeface="Twentieth Century"/>
                <a:cs typeface="Twentieth Century"/>
                <a:sym typeface="Twentieth Century"/>
              </a:rPr>
              <a:t>Engine Cylinders : Bugatti</a:t>
            </a:r>
            <a:endParaRPr/>
          </a:p>
          <a:p>
            <a:pPr indent="0" lvl="0" marL="0" marR="0" rtl="0" algn="ctr">
              <a:spcBef>
                <a:spcPts val="0"/>
              </a:spcBef>
              <a:spcAft>
                <a:spcPts val="0"/>
              </a:spcAft>
              <a:buNone/>
            </a:pPr>
            <a:r>
              <a:rPr lang="en-US" sz="1700">
                <a:solidFill>
                  <a:schemeClr val="lt1"/>
                </a:solidFill>
                <a:latin typeface="Twentieth Century"/>
                <a:ea typeface="Twentieth Century"/>
                <a:cs typeface="Twentieth Century"/>
                <a:sym typeface="Twentieth Century"/>
              </a:rPr>
              <a:t>City MPG : EV : BMW and Honda </a:t>
            </a:r>
            <a:endParaRPr/>
          </a:p>
          <a:p>
            <a:pPr indent="0" lvl="0" marL="0" marR="0" rtl="0" algn="ctr">
              <a:spcBef>
                <a:spcPts val="0"/>
              </a:spcBef>
              <a:spcAft>
                <a:spcPts val="0"/>
              </a:spcAft>
              <a:buNone/>
            </a:pPr>
            <a:r>
              <a:rPr lang="en-US" sz="1700">
                <a:solidFill>
                  <a:schemeClr val="lt1"/>
                </a:solidFill>
                <a:latin typeface="Twentieth Century"/>
                <a:ea typeface="Twentieth Century"/>
                <a:cs typeface="Twentieth Century"/>
                <a:sym typeface="Twentieth Century"/>
              </a:rPr>
              <a:t>MSRP : Bugatti, Maybach and Lamborghini</a:t>
            </a:r>
            <a:endParaRPr/>
          </a:p>
          <a:p>
            <a:pPr indent="0" lvl="0" marL="0" marR="0" rtl="0" algn="ctr">
              <a:spcBef>
                <a:spcPts val="0"/>
              </a:spcBef>
              <a:spcAft>
                <a:spcPts val="0"/>
              </a:spcAft>
              <a:buNone/>
            </a:pPr>
            <a:r>
              <a:rPr lang="en-US" sz="1700">
                <a:solidFill>
                  <a:schemeClr val="lt1"/>
                </a:solidFill>
                <a:latin typeface="Twentieth Century"/>
                <a:ea typeface="Twentieth Century"/>
                <a:cs typeface="Twentieth Century"/>
                <a:sym typeface="Twentieth Century"/>
              </a:rPr>
              <a:t>that cannot be removed, such as the high frequency of 825 entries for Ford, represent genuine variations in the dataset that reflect significant market realities and should be retained for accurate analysis.</a:t>
            </a:r>
            <a:endParaRPr sz="17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80000"/>
          </a:blip>
          <a:stretch>
            <a:fillRect/>
          </a:stretch>
        </a:blipFill>
      </p:bgPr>
    </p:bg>
    <p:spTree>
      <p:nvGrpSpPr>
        <p:cNvPr id="172" name="Shape 172"/>
        <p:cNvGrpSpPr/>
        <p:nvPr/>
      </p:nvGrpSpPr>
      <p:grpSpPr>
        <a:xfrm>
          <a:off x="0" y="0"/>
          <a:ext cx="0" cy="0"/>
          <a:chOff x="0" y="0"/>
          <a:chExt cx="0" cy="0"/>
        </a:xfrm>
      </p:grpSpPr>
      <p:sp>
        <p:nvSpPr>
          <p:cNvPr id="173" name="Google Shape;173;p7"/>
          <p:cNvSpPr/>
          <p:nvPr/>
        </p:nvSpPr>
        <p:spPr>
          <a:xfrm>
            <a:off x="0" y="0"/>
            <a:ext cx="2602524" cy="576775"/>
          </a:xfrm>
          <a:prstGeom prst="ellipse">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500" u="none" cap="none" strike="noStrike">
                <a:solidFill>
                  <a:schemeClr val="lt1"/>
                </a:solidFill>
                <a:latin typeface="Twentieth Century"/>
                <a:ea typeface="Twentieth Century"/>
                <a:cs typeface="Twentieth Century"/>
                <a:sym typeface="Twentieth Century"/>
              </a:rPr>
              <a:t>Cleaning</a:t>
            </a:r>
            <a:endParaRPr b="0" i="0" sz="2500" u="none" cap="none" strike="noStrike">
              <a:solidFill>
                <a:schemeClr val="lt1"/>
              </a:solidFill>
              <a:latin typeface="Twentieth Century"/>
              <a:ea typeface="Twentieth Century"/>
              <a:cs typeface="Twentieth Century"/>
              <a:sym typeface="Twentieth Century"/>
            </a:endParaRPr>
          </a:p>
        </p:txBody>
      </p:sp>
      <p:grpSp>
        <p:nvGrpSpPr>
          <p:cNvPr id="174" name="Google Shape;174;p7"/>
          <p:cNvGrpSpPr/>
          <p:nvPr/>
        </p:nvGrpSpPr>
        <p:grpSpPr>
          <a:xfrm>
            <a:off x="344378" y="1314112"/>
            <a:ext cx="7763969" cy="4081141"/>
            <a:chOff x="364030" y="594446"/>
            <a:chExt cx="7763969" cy="4081141"/>
          </a:xfrm>
        </p:grpSpPr>
        <p:sp>
          <p:nvSpPr>
            <p:cNvPr id="175" name="Google Shape;175;p7"/>
            <p:cNvSpPr/>
            <p:nvPr/>
          </p:nvSpPr>
          <p:spPr>
            <a:xfrm>
              <a:off x="3071901" y="2730825"/>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2961139" y="2908326"/>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2829135" y="3062004"/>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2986933" y="944403"/>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3155857" y="843741"/>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3324275" y="743079"/>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3492694" y="843741"/>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3661618" y="944403"/>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3324275" y="955476"/>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3324275" y="1167874"/>
              <a:ext cx="126440" cy="126440"/>
            </a:xfrm>
            <a:prstGeom prst="ellipse">
              <a:avLst/>
            </a:prstGeom>
            <a:solidFill>
              <a:schemeClr val="dk1"/>
            </a:solidFill>
            <a:ln cap="flat" cmpd="sng" w="15875">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2295557" y="3103586"/>
              <a:ext cx="2727064" cy="1572001"/>
            </a:xfrm>
            <a:prstGeom prst="roundRect">
              <a:avLst>
                <a:gd fmla="val 16667" name="adj"/>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txBox="1"/>
            <p:nvPr/>
          </p:nvSpPr>
          <p:spPr>
            <a:xfrm>
              <a:off x="2372296" y="3180325"/>
              <a:ext cx="2573586" cy="1418523"/>
            </a:xfrm>
            <a:prstGeom prst="rect">
              <a:avLst/>
            </a:prstGeom>
            <a:noFill/>
            <a:ln>
              <a:noFill/>
            </a:ln>
          </p:spPr>
          <p:txBody>
            <a:bodyPr anchorCtr="0" anchor="ctr" bIns="57150" lIns="577225" spcFirstLastPara="1" rIns="57150" wrap="square" tIns="57150">
              <a:noAutofit/>
            </a:bodyPr>
            <a:lstStyle/>
            <a:p>
              <a:pPr indent="0" lvl="0" marL="0" marR="0" rtl="0" algn="l">
                <a:lnSpc>
                  <a:spcPct val="90000"/>
                </a:lnSpc>
                <a:spcBef>
                  <a:spcPts val="0"/>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12 nos. of ‘UNKNOWN’ were imputed by  ‘AUTOMATIC’ taking the mode value using the Pivot Chart.</a:t>
              </a:r>
              <a:endParaRPr sz="1500">
                <a:solidFill>
                  <a:schemeClr val="lt1"/>
                </a:solidFill>
                <a:latin typeface="Twentieth Century"/>
                <a:ea typeface="Twentieth Century"/>
                <a:cs typeface="Twentieth Century"/>
                <a:sym typeface="Twentieth Century"/>
              </a:endParaRPr>
            </a:p>
          </p:txBody>
        </p:sp>
        <p:sp>
          <p:nvSpPr>
            <p:cNvPr id="187" name="Google Shape;187;p7"/>
            <p:cNvSpPr/>
            <p:nvPr/>
          </p:nvSpPr>
          <p:spPr>
            <a:xfrm>
              <a:off x="364030" y="2355219"/>
              <a:ext cx="2497575" cy="2148470"/>
            </a:xfrm>
            <a:prstGeom prst="ellipse">
              <a:avLst/>
            </a:prstGeom>
            <a:blipFill rotWithShape="1">
              <a:blip r:embed="rId4">
                <a:alphaModFix/>
              </a:blip>
              <a:stretch>
                <a:fillRect b="0" l="-16997" r="-16998"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3341156" y="1281691"/>
              <a:ext cx="4786843" cy="1593616"/>
            </a:xfrm>
            <a:prstGeom prst="roundRect">
              <a:avLst>
                <a:gd fmla="val 16667" name="adj"/>
              </a:avLst>
            </a:prstGeom>
            <a:solidFill>
              <a:schemeClr val="dk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txBox="1"/>
            <p:nvPr/>
          </p:nvSpPr>
          <p:spPr>
            <a:xfrm>
              <a:off x="3418950" y="1359485"/>
              <a:ext cx="4631255" cy="1438028"/>
            </a:xfrm>
            <a:prstGeom prst="rect">
              <a:avLst/>
            </a:prstGeom>
            <a:noFill/>
            <a:ln>
              <a:noFill/>
            </a:ln>
          </p:spPr>
          <p:txBody>
            <a:bodyPr anchorCtr="0" anchor="ctr" bIns="57150" lIns="577225" spcFirstLastPara="1" rIns="57150" wrap="square" tIns="57150">
              <a:noAutofit/>
            </a:bodyPr>
            <a:lstStyle/>
            <a:p>
              <a:pPr indent="0" lvl="0" marL="0" marR="0" rtl="0" algn="l">
                <a:lnSpc>
                  <a:spcPct val="90000"/>
                </a:lnSpc>
                <a:spcBef>
                  <a:spcPts val="0"/>
                </a:spcBef>
                <a:spcAft>
                  <a:spcPts val="0"/>
                </a:spcAft>
                <a:buClr>
                  <a:schemeClr val="lt1"/>
                </a:buClr>
                <a:buSzPts val="1500"/>
                <a:buFont typeface="Twentieth Century"/>
                <a:buNone/>
              </a:pPr>
              <a:r>
                <a:rPr b="0" i="1" lang="en-US" sz="1500">
                  <a:solidFill>
                    <a:schemeClr val="lt1"/>
                  </a:solidFill>
                  <a:latin typeface="Twentieth Century"/>
                  <a:ea typeface="Twentieth Century"/>
                  <a:cs typeface="Twentieth Century"/>
                  <a:sym typeface="Twentieth Century"/>
                </a:rPr>
                <a:t>&gt;&gt;&gt;	1 no. of missing doors data of Ferrari FF is enter 	with 2 doors because as of now the company has 	not produced any 4-doors models. </a:t>
              </a:r>
              <a:endParaRPr/>
            </a:p>
            <a:p>
              <a:pPr indent="0" lvl="0" marL="0" marR="0" rtl="0" algn="l">
                <a:lnSpc>
                  <a:spcPct val="90000"/>
                </a:lnSpc>
                <a:spcBef>
                  <a:spcPts val="525"/>
                </a:spcBef>
                <a:spcAft>
                  <a:spcPts val="0"/>
                </a:spcAft>
                <a:buClr>
                  <a:schemeClr val="dk1"/>
                </a:buClr>
                <a:buSzPts val="1500"/>
                <a:buFont typeface="Twentieth Century"/>
                <a:buNone/>
              </a:pPr>
              <a:r>
                <a:t/>
              </a:r>
              <a:endParaRPr sz="1500">
                <a:solidFill>
                  <a:schemeClr val="lt1"/>
                </a:solidFill>
                <a:latin typeface="Twentieth Century"/>
                <a:ea typeface="Twentieth Century"/>
                <a:cs typeface="Twentieth Century"/>
                <a:sym typeface="Twentieth Century"/>
              </a:endParaRPr>
            </a:p>
            <a:p>
              <a:pPr indent="0" lvl="0" marL="0" marR="0" rtl="0" algn="l">
                <a:lnSpc>
                  <a:spcPct val="90000"/>
                </a:lnSpc>
                <a:spcBef>
                  <a:spcPts val="525"/>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&gt;&gt;&gt;	5 nos. of Tesla Model S typically has 4 doors.</a:t>
              </a:r>
              <a:endParaRPr sz="1500">
                <a:solidFill>
                  <a:schemeClr val="lt1"/>
                </a:solidFill>
                <a:latin typeface="Twentieth Century"/>
                <a:ea typeface="Twentieth Century"/>
                <a:cs typeface="Twentieth Century"/>
                <a:sym typeface="Twentieth Century"/>
              </a:endParaRPr>
            </a:p>
          </p:txBody>
        </p:sp>
        <p:sp>
          <p:nvSpPr>
            <p:cNvPr id="190" name="Google Shape;190;p7"/>
            <p:cNvSpPr/>
            <p:nvPr/>
          </p:nvSpPr>
          <p:spPr>
            <a:xfrm>
              <a:off x="1473999" y="594446"/>
              <a:ext cx="2296358" cy="2114889"/>
            </a:xfrm>
            <a:prstGeom prst="ellipse">
              <a:avLst/>
            </a:prstGeom>
            <a:blipFill rotWithShape="1">
              <a:blip r:embed="rId5">
                <a:alphaModFix/>
              </a:blip>
              <a:stretch>
                <a:fillRect b="0" l="-38998" r="-38997"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1" name="Google Shape;191;p7"/>
          <p:cNvPicPr preferRelativeResize="0"/>
          <p:nvPr/>
        </p:nvPicPr>
        <p:blipFill rotWithShape="1">
          <a:blip r:embed="rId6">
            <a:alphaModFix/>
          </a:blip>
          <a:srcRect b="0" l="0" r="0" t="0"/>
          <a:stretch/>
        </p:blipFill>
        <p:spPr>
          <a:xfrm>
            <a:off x="8271186" y="1331261"/>
            <a:ext cx="3576442" cy="3453681"/>
          </a:xfrm>
          <a:prstGeom prst="rect">
            <a:avLst/>
          </a:prstGeom>
          <a:noFill/>
          <a:ln>
            <a:noFill/>
          </a:ln>
        </p:spPr>
      </p:pic>
      <p:sp>
        <p:nvSpPr>
          <p:cNvPr id="192" name="Google Shape;192;p7"/>
          <p:cNvSpPr/>
          <p:nvPr/>
        </p:nvSpPr>
        <p:spPr>
          <a:xfrm>
            <a:off x="1828800" y="5661764"/>
            <a:ext cx="8818323" cy="889348"/>
          </a:xfrm>
          <a:prstGeom prst="flowChartAlternateProcess">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wentieth Century"/>
                <a:ea typeface="Twentieth Century"/>
                <a:cs typeface="Twentieth Century"/>
                <a:sym typeface="Twentieth Century"/>
              </a:rPr>
              <a:t>3376 nos. of N/A in Market Category were left unchanged due to their significant volume.</a:t>
            </a:r>
            <a:endParaRPr sz="1800">
              <a:solidFill>
                <a:schemeClr val="lt1"/>
              </a:solidFill>
              <a:latin typeface="Twentieth Century"/>
              <a:ea typeface="Twentieth Century"/>
              <a:cs typeface="Twentieth Century"/>
              <a:sym typeface="Twentieth Century"/>
            </a:endParaRPr>
          </a:p>
        </p:txBody>
      </p:sp>
      <p:cxnSp>
        <p:nvCxnSpPr>
          <p:cNvPr id="193" name="Google Shape;193;p7"/>
          <p:cNvCxnSpPr/>
          <p:nvPr/>
        </p:nvCxnSpPr>
        <p:spPr>
          <a:xfrm flipH="1" rot="10800000">
            <a:off x="3920647" y="3319389"/>
            <a:ext cx="5536500" cy="1728600"/>
          </a:xfrm>
          <a:prstGeom prst="curvedConnector3">
            <a:avLst>
              <a:gd fmla="val 50000" name="adj1"/>
            </a:avLst>
          </a:prstGeom>
          <a:noFill/>
          <a:ln cap="flat" cmpd="sng" w="9525">
            <a:solidFill>
              <a:schemeClr val="dk1"/>
            </a:solidFill>
            <a:prstDash val="solid"/>
            <a:round/>
            <a:headEnd len="med" w="med" type="triangl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25000"/>
          </a:blip>
          <a:stretch>
            <a:fillRect/>
          </a:stretch>
        </a:blipFill>
      </p:bgPr>
    </p:bg>
    <p:spTree>
      <p:nvGrpSpPr>
        <p:cNvPr id="197" name="Shape 197"/>
        <p:cNvGrpSpPr/>
        <p:nvPr/>
      </p:nvGrpSpPr>
      <p:grpSpPr>
        <a:xfrm>
          <a:off x="0" y="0"/>
          <a:ext cx="0" cy="0"/>
          <a:chOff x="0" y="0"/>
          <a:chExt cx="0" cy="0"/>
        </a:xfrm>
      </p:grpSpPr>
      <p:sp>
        <p:nvSpPr>
          <p:cNvPr id="198" name="Google Shape;198;p8"/>
          <p:cNvSpPr txBox="1"/>
          <p:nvPr/>
        </p:nvSpPr>
        <p:spPr>
          <a:xfrm>
            <a:off x="2455102" y="820167"/>
            <a:ext cx="8116866"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0">
                <a:solidFill>
                  <a:schemeClr val="dk1"/>
                </a:solidFill>
                <a:latin typeface="Twentieth Century"/>
                <a:ea typeface="Twentieth Century"/>
                <a:cs typeface="Twentieth Century"/>
                <a:sym typeface="Twentieth Century"/>
              </a:rPr>
              <a:t>Tasks: Analysis</a:t>
            </a:r>
            <a:endParaRPr/>
          </a:p>
        </p:txBody>
      </p:sp>
      <p:sp>
        <p:nvSpPr>
          <p:cNvPr id="199" name="Google Shape;199;p8"/>
          <p:cNvSpPr txBox="1"/>
          <p:nvPr/>
        </p:nvSpPr>
        <p:spPr>
          <a:xfrm>
            <a:off x="3768760" y="3429000"/>
            <a:ext cx="4654479" cy="12464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strike="noStrike">
                <a:solidFill>
                  <a:srgbClr val="FF0066"/>
                </a:solidFill>
                <a:latin typeface="Arial"/>
                <a:ea typeface="Arial"/>
                <a:cs typeface="Arial"/>
                <a:sym typeface="Arial"/>
              </a:rPr>
              <a:t>  </a:t>
            </a:r>
            <a:r>
              <a:rPr b="0" i="0" lang="en-US" sz="2500" u="none" strike="noStrike">
                <a:solidFill>
                  <a:schemeClr val="dk1"/>
                </a:solidFill>
                <a:latin typeface="Arial"/>
                <a:ea typeface="Arial"/>
                <a:cs typeface="Arial"/>
                <a:sym typeface="Arial"/>
              </a:rPr>
              <a:t>How does the popularity of a </a:t>
            </a:r>
            <a:endParaRPr/>
          </a:p>
          <a:p>
            <a:pPr indent="0" lvl="0" marL="0" marR="0" rtl="0" algn="ctr">
              <a:spcBef>
                <a:spcPts val="0"/>
              </a:spcBef>
              <a:spcAft>
                <a:spcPts val="0"/>
              </a:spcAft>
              <a:buNone/>
            </a:pPr>
            <a:r>
              <a:rPr b="0" i="0" lang="en-US" sz="2500" u="none" strike="noStrike">
                <a:solidFill>
                  <a:schemeClr val="dk1"/>
                </a:solidFill>
                <a:latin typeface="Arial"/>
                <a:ea typeface="Arial"/>
                <a:cs typeface="Arial"/>
                <a:sym typeface="Arial"/>
              </a:rPr>
              <a:t>car model vary across different </a:t>
            </a:r>
            <a:endParaRPr/>
          </a:p>
          <a:p>
            <a:pPr indent="0" lvl="0" marL="0" marR="0" rtl="0" algn="ctr">
              <a:spcBef>
                <a:spcPts val="0"/>
              </a:spcBef>
              <a:spcAft>
                <a:spcPts val="0"/>
              </a:spcAft>
              <a:buNone/>
            </a:pPr>
            <a:r>
              <a:rPr lang="en-US" sz="2500">
                <a:solidFill>
                  <a:schemeClr val="dk1"/>
                </a:solidFill>
                <a:latin typeface="Arial"/>
                <a:ea typeface="Arial"/>
                <a:cs typeface="Arial"/>
                <a:sym typeface="Arial"/>
              </a:rPr>
              <a:t>  </a:t>
            </a:r>
            <a:r>
              <a:rPr b="0" i="0" lang="en-US" sz="2500" u="none" strike="noStrike">
                <a:solidFill>
                  <a:schemeClr val="dk1"/>
                </a:solidFill>
                <a:latin typeface="Arial"/>
                <a:ea typeface="Arial"/>
                <a:cs typeface="Arial"/>
                <a:sym typeface="Arial"/>
              </a:rPr>
              <a:t>market categories?</a:t>
            </a:r>
            <a:endParaRPr b="0" sz="25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80000"/>
          </a:blip>
          <a:stretch>
            <a:fillRect/>
          </a:stretch>
        </a:blipFill>
      </p:bgPr>
    </p:bg>
    <p:spTree>
      <p:nvGrpSpPr>
        <p:cNvPr id="203" name="Shape 203"/>
        <p:cNvGrpSpPr/>
        <p:nvPr/>
      </p:nvGrpSpPr>
      <p:grpSpPr>
        <a:xfrm>
          <a:off x="0" y="0"/>
          <a:ext cx="0" cy="0"/>
          <a:chOff x="0" y="0"/>
          <a:chExt cx="0" cy="0"/>
        </a:xfrm>
      </p:grpSpPr>
      <p:sp>
        <p:nvSpPr>
          <p:cNvPr id="204" name="Google Shape;204;p9"/>
          <p:cNvSpPr/>
          <p:nvPr/>
        </p:nvSpPr>
        <p:spPr>
          <a:xfrm>
            <a:off x="2323577" y="1509387"/>
            <a:ext cx="7803715" cy="1008345"/>
          </a:xfrm>
          <a:prstGeom prst="flowChartAlternateProcess">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wentieth Century"/>
                <a:ea typeface="Twentieth Century"/>
                <a:cs typeface="Twentieth Century"/>
                <a:sym typeface="Twentieth Century"/>
              </a:rPr>
              <a:t>The categories "Hatchback, Flex Fuel," "Crossover, Flex Fuel, Performance," and "Flex Fuel, Diesel" each have an exceptionally high average popularity of 5657, indicating these specific combinations are highly favored among consumers.</a:t>
            </a:r>
            <a:endParaRPr sz="1800">
              <a:solidFill>
                <a:schemeClr val="lt1"/>
              </a:solidFill>
              <a:latin typeface="Twentieth Century"/>
              <a:ea typeface="Twentieth Century"/>
              <a:cs typeface="Twentieth Century"/>
              <a:sym typeface="Twentieth Century"/>
            </a:endParaRPr>
          </a:p>
        </p:txBody>
      </p:sp>
      <p:sp>
        <p:nvSpPr>
          <p:cNvPr id="205" name="Google Shape;205;p9"/>
          <p:cNvSpPr/>
          <p:nvPr/>
        </p:nvSpPr>
        <p:spPr>
          <a:xfrm>
            <a:off x="773723" y="0"/>
            <a:ext cx="6710289" cy="1008345"/>
          </a:xfrm>
          <a:prstGeom prst="ellipse">
            <a:avLst/>
          </a:prstGeom>
          <a:solidFill>
            <a:schemeClr val="dk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wentieth Century"/>
                <a:ea typeface="Twentieth Century"/>
                <a:cs typeface="Twentieth Century"/>
                <a:sym typeface="Twentieth Century"/>
              </a:rPr>
              <a:t>Task1B: A pivot chart that shows the number </a:t>
            </a:r>
            <a:r>
              <a:rPr lang="en-US" sz="1800">
                <a:latin typeface="Twentieth Century"/>
                <a:ea typeface="Twentieth Century"/>
                <a:cs typeface="Twentieth Century"/>
                <a:sym typeface="Twentieth Century"/>
              </a:rPr>
              <a:t>of</a:t>
            </a:r>
            <a:r>
              <a:rPr lang="en-US" sz="1800">
                <a:solidFill>
                  <a:schemeClr val="lt1"/>
                </a:solidFill>
                <a:latin typeface="Twentieth Century"/>
                <a:ea typeface="Twentieth Century"/>
                <a:cs typeface="Twentieth Century"/>
                <a:sym typeface="Twentieth Century"/>
              </a:rPr>
              <a:t> car models in each market category and their corresponding popularity scores.</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2024-05-17T05:23:09Z</dcterms:created>
  <dc:creator>Shngain Kupar Shullai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